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5143500" type="screen16x9"/>
  <p:notesSz cx="6858000" cy="9144000"/>
  <p:embeddedFontLst>
    <p:embeddedFont>
      <p:font typeface="Open Sans" charset="0"/>
      <p:regular r:id="rId6"/>
      <p:bold r:id="rId7"/>
      <p:italic r:id="rId8"/>
      <p:boldItalic r:id="rId9"/>
    </p:embeddedFont>
    <p:embeddedFont>
      <p:font typeface="Economica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43" autoAdjust="0"/>
  </p:normalViewPr>
  <p:slideViewPr>
    <p:cSldViewPr snapToGrid="0">
      <p:cViewPr>
        <p:scale>
          <a:sx n="129" d="100"/>
          <a:sy n="129" d="100"/>
        </p:scale>
        <p:origin x="-106" y="-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1842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954b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954b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87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954b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954b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988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6f8954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6f8954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506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960401" y="596324"/>
            <a:ext cx="5917914" cy="1640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 smtClean="0"/>
              <a:t>Отчет о проведении профилактической недели </a:t>
            </a:r>
            <a:br>
              <a:rPr lang="ru" sz="2800" b="1" dirty="0" smtClean="0"/>
            </a:br>
            <a:r>
              <a:rPr lang="ru" sz="2800" b="1" dirty="0" smtClean="0"/>
              <a:t>«Независимое детство»</a:t>
            </a:r>
            <a:endParaRPr sz="2800" b="1"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634648" y="3603586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24 – 28 февраля 2025 г.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4"/>
          <p:cNvCxnSpPr/>
          <p:nvPr/>
        </p:nvCxnSpPr>
        <p:spPr>
          <a:xfrm>
            <a:off x="498350" y="2928204"/>
            <a:ext cx="833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0" y="90794"/>
            <a:ext cx="8520600" cy="10079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Неделя по профилактике употребления психоактивных веществ </a:t>
            </a:r>
            <a:br>
              <a:rPr lang="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4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«Независимое детство», </a:t>
            </a:r>
            <a:br>
              <a:rPr lang="ru" sz="14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приуроченная к Всемирному дню борьбы с наркотиками и накобизнесом</a:t>
            </a:r>
            <a:r>
              <a:rPr lang="ru" sz="1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" sz="1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недели проведены: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oogle Shape;70;p14"/>
          <p:cNvGrpSpPr/>
          <p:nvPr/>
        </p:nvGrpSpPr>
        <p:grpSpPr>
          <a:xfrm>
            <a:off x="369350" y="2864883"/>
            <a:ext cx="129000" cy="770742"/>
            <a:chOff x="369350" y="2864883"/>
            <a:chExt cx="129000" cy="770742"/>
          </a:xfrm>
        </p:grpSpPr>
        <p:sp>
          <p:nvSpPr>
            <p:cNvPr id="71" name="Google Shape;71;p14"/>
            <p:cNvSpPr/>
            <p:nvPr/>
          </p:nvSpPr>
          <p:spPr>
            <a:xfrm>
              <a:off x="369350" y="286488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72;p14"/>
            <p:cNvCxnSpPr/>
            <p:nvPr/>
          </p:nvCxnSpPr>
          <p:spPr>
            <a:xfrm>
              <a:off x="433850" y="2991525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73" name="Google Shape;73;p14"/>
          <p:cNvSpPr txBox="1">
            <a:spLocks noGrp="1"/>
          </p:cNvSpPr>
          <p:nvPr>
            <p:ph type="body" idx="4294967295"/>
          </p:nvPr>
        </p:nvSpPr>
        <p:spPr>
          <a:xfrm>
            <a:off x="4320708" y="1090978"/>
            <a:ext cx="4513742" cy="1640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рамках Недели были проведены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родительские собрания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которых были рассмотрены следующие вопросы: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«Профилактика употребления ПАВ в подростковой среде»;</a:t>
            </a:r>
          </a:p>
          <a:p>
            <a:pPr marL="0" indent="0" algn="just"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«Проблемы зависимости и способы их решения» и др.</a:t>
            </a:r>
          </a:p>
          <a:p>
            <a:pPr marL="0" lvl="0" indent="0" algn="just"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  Размещение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социальных мессенджерах, на сайтах школ информации по повышению родительской компетентности в вопросах незаконного потребления наркотических средств и психотропных веществ, ответственности родителей (законных представителей) в воспитании детей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buNone/>
            </a:pPr>
            <a:endParaRPr lang="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4294967295"/>
          </p:nvPr>
        </p:nvSpPr>
        <p:spPr>
          <a:xfrm>
            <a:off x="662318" y="1036735"/>
            <a:ext cx="3420108" cy="1828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Тематические классные часы и профилактические беседы: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«Твое здоровье», «Правильный выбор»;</a:t>
            </a:r>
          </a:p>
          <a:p>
            <a:pPr marL="0" lvl="0" indent="0">
              <a:buNone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«Как не попасть в беду», «Здоровье потребность или возможность» и др.</a:t>
            </a:r>
          </a:p>
          <a:p>
            <a:pPr marL="0" lvl="0" indent="0">
              <a:buNone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конкурсов рисунков и плакатов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«Независимое будущее»</a:t>
            </a:r>
          </a:p>
          <a:p>
            <a:pPr marL="0" lvl="0" indent="0">
              <a:buNone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конкурса презентаций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 теме «Нет – накотикам!»</a:t>
            </a:r>
          </a:p>
          <a:p>
            <a:pPr marL="0" lvl="0" indent="0">
              <a:buNone/>
            </a:pPr>
            <a:endParaRPr lang="ru" sz="1000" b="1" dirty="0" smtClean="0"/>
          </a:p>
        </p:txBody>
      </p:sp>
      <p:grpSp>
        <p:nvGrpSpPr>
          <p:cNvPr id="82" name="Google Shape;82;p14"/>
          <p:cNvGrpSpPr/>
          <p:nvPr/>
        </p:nvGrpSpPr>
        <p:grpSpPr>
          <a:xfrm>
            <a:off x="4082426" y="1255011"/>
            <a:ext cx="129000" cy="1257296"/>
            <a:chOff x="5144075" y="1736575"/>
            <a:chExt cx="129000" cy="1257296"/>
          </a:xfrm>
        </p:grpSpPr>
        <p:sp>
          <p:nvSpPr>
            <p:cNvPr id="83" name="Google Shape;83;p14"/>
            <p:cNvSpPr/>
            <p:nvPr/>
          </p:nvSpPr>
          <p:spPr>
            <a:xfrm>
              <a:off x="5144075" y="2864871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4" name="Google Shape;84;p14"/>
            <p:cNvCxnSpPr/>
            <p:nvPr/>
          </p:nvCxnSpPr>
          <p:spPr>
            <a:xfrm rot="10800000">
              <a:off x="5208575" y="1736575"/>
              <a:ext cx="0" cy="11283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86" name="Google Shape;86;p14"/>
          <p:cNvGrpSpPr/>
          <p:nvPr/>
        </p:nvGrpSpPr>
        <p:grpSpPr>
          <a:xfrm>
            <a:off x="6190122" y="2985739"/>
            <a:ext cx="129000" cy="770742"/>
            <a:chOff x="6657900" y="2864871"/>
            <a:chExt cx="129000" cy="770742"/>
          </a:xfrm>
        </p:grpSpPr>
        <p:sp>
          <p:nvSpPr>
            <p:cNvPr id="87" name="Google Shape;87;p14"/>
            <p:cNvSpPr/>
            <p:nvPr/>
          </p:nvSpPr>
          <p:spPr>
            <a:xfrm>
              <a:off x="6657900" y="2864871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8" name="Google Shape;88;p14"/>
            <p:cNvCxnSpPr/>
            <p:nvPr/>
          </p:nvCxnSpPr>
          <p:spPr>
            <a:xfrm>
              <a:off x="6722400" y="2991513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5" name="Google Shape;73;p14"/>
          <p:cNvSpPr txBox="1">
            <a:spLocks/>
          </p:cNvSpPr>
          <p:nvPr/>
        </p:nvSpPr>
        <p:spPr>
          <a:xfrm>
            <a:off x="498350" y="2883831"/>
            <a:ext cx="3076659" cy="211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None/>
            </a:pPr>
            <a:r>
              <a:rPr lang="ru-RU" sz="1100" b="1" dirty="0">
                <a:latin typeface="+mn-lt"/>
                <a:cs typeface="Times New Roman" pitchFamily="18" charset="0"/>
              </a:rPr>
              <a:t>П</a:t>
            </a:r>
            <a:r>
              <a:rPr lang="ru-RU" sz="1100" b="1" dirty="0" smtClean="0">
                <a:latin typeface="+mn-lt"/>
                <a:cs typeface="Times New Roman" pitchFamily="18" charset="0"/>
              </a:rPr>
              <a:t>оказы </a:t>
            </a:r>
            <a:r>
              <a:rPr lang="ru-RU" sz="1100" b="1" dirty="0">
                <a:latin typeface="+mn-lt"/>
                <a:cs typeface="Times New Roman" pitchFamily="18" charset="0"/>
              </a:rPr>
              <a:t>видеофильмов </a:t>
            </a:r>
            <a:r>
              <a:rPr lang="ru-RU" sz="1100" dirty="0">
                <a:latin typeface="+mn-lt"/>
                <a:cs typeface="Times New Roman" pitchFamily="18" charset="0"/>
              </a:rPr>
              <a:t>на данную тематику </a:t>
            </a:r>
            <a:endParaRPr lang="ru-RU" sz="1100" dirty="0" smtClean="0">
              <a:latin typeface="+mn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+mn-lt"/>
                <a:cs typeface="Times New Roman" pitchFamily="18" charset="0"/>
              </a:rPr>
              <a:t>(</a:t>
            </a:r>
            <a:r>
              <a:rPr lang="ru-RU" sz="1100" dirty="0">
                <a:latin typeface="+mn-lt"/>
                <a:cs typeface="Times New Roman" pitchFamily="18" charset="0"/>
              </a:rPr>
              <a:t>с дальнейшим обсуждением</a:t>
            </a:r>
            <a:r>
              <a:rPr lang="ru-RU" sz="1100" dirty="0" smtClean="0">
                <a:latin typeface="+mn-lt"/>
                <a:cs typeface="Times New Roman" pitchFamily="18" charset="0"/>
              </a:rPr>
              <a:t>):</a:t>
            </a:r>
          </a:p>
          <a:p>
            <a:pPr marL="0" indent="0">
              <a:buNone/>
            </a:pPr>
            <a:r>
              <a:rPr lang="ru-RU" sz="1100" dirty="0" smtClean="0">
                <a:latin typeface="+mn-lt"/>
                <a:cs typeface="Times New Roman" pitchFamily="18" charset="0"/>
              </a:rPr>
              <a:t>– «Что </a:t>
            </a:r>
            <a:r>
              <a:rPr lang="ru-RU" sz="1100" dirty="0">
                <a:latin typeface="+mn-lt"/>
                <a:cs typeface="Times New Roman" pitchFamily="18" charset="0"/>
              </a:rPr>
              <a:t>такое наркомания</a:t>
            </a:r>
            <a:r>
              <a:rPr lang="ru-RU" sz="1100" dirty="0" smtClean="0">
                <a:latin typeface="+mn-lt"/>
                <a:cs typeface="Times New Roman" pitchFamily="18" charset="0"/>
              </a:rPr>
              <a:t>?»;</a:t>
            </a:r>
          </a:p>
          <a:p>
            <a:pPr marL="0" indent="0">
              <a:buNone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dirty="0" smtClean="0">
                <a:latin typeface="+mn-lt"/>
                <a:cs typeface="Times New Roman" pitchFamily="18" charset="0"/>
              </a:rPr>
              <a:t>«Правда</a:t>
            </a:r>
            <a:r>
              <a:rPr lang="ru-RU" sz="1100" dirty="0">
                <a:latin typeface="+mn-lt"/>
                <a:cs typeface="Times New Roman" pitchFamily="18" charset="0"/>
              </a:rPr>
              <a:t>, о синтетических наркотиках</a:t>
            </a:r>
            <a:r>
              <a:rPr lang="ru-RU" sz="1100" dirty="0" smtClean="0">
                <a:latin typeface="+mn-lt"/>
                <a:cs typeface="Times New Roman" pitchFamily="18" charset="0"/>
              </a:rPr>
              <a:t>»; </a:t>
            </a:r>
          </a:p>
          <a:p>
            <a:pPr marL="0" indent="0">
              <a:buNone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dirty="0" smtClean="0">
                <a:latin typeface="+mn-lt"/>
                <a:cs typeface="Times New Roman" pitchFamily="18" charset="0"/>
              </a:rPr>
              <a:t>«</a:t>
            </a:r>
            <a:r>
              <a:rPr lang="ru-RU" sz="1100" dirty="0">
                <a:latin typeface="+mn-lt"/>
                <a:cs typeface="Times New Roman" pitchFamily="18" charset="0"/>
              </a:rPr>
              <a:t>Мифы и правда, о наркотиках</a:t>
            </a:r>
            <a:r>
              <a:rPr lang="ru-RU" sz="1100" dirty="0" smtClean="0">
                <a:latin typeface="+mn-lt"/>
                <a:cs typeface="Times New Roman" pitchFamily="18" charset="0"/>
              </a:rPr>
              <a:t>»; </a:t>
            </a:r>
          </a:p>
          <a:p>
            <a:pPr marL="0" indent="0">
              <a:buNone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dirty="0" smtClean="0">
                <a:latin typeface="+mn-lt"/>
                <a:cs typeface="Times New Roman" pitchFamily="18" charset="0"/>
              </a:rPr>
              <a:t>«</a:t>
            </a:r>
            <a:r>
              <a:rPr lang="ru-RU" sz="1100" dirty="0">
                <a:latin typeface="+mn-lt"/>
                <a:cs typeface="Times New Roman" pitchFamily="18" charset="0"/>
              </a:rPr>
              <a:t>Тайна едкого дыма</a:t>
            </a:r>
            <a:r>
              <a:rPr lang="ru-RU" sz="1100" dirty="0" smtClean="0">
                <a:latin typeface="+mn-lt"/>
                <a:cs typeface="Times New Roman" pitchFamily="18" charset="0"/>
              </a:rPr>
              <a:t>»;</a:t>
            </a:r>
          </a:p>
          <a:p>
            <a:pPr marL="0" indent="0">
              <a:buNone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dirty="0" smtClean="0">
                <a:latin typeface="+mn-lt"/>
                <a:cs typeface="Times New Roman" pitchFamily="18" charset="0"/>
              </a:rPr>
              <a:t>«</a:t>
            </a:r>
            <a:r>
              <a:rPr lang="ru-RU" sz="1100" dirty="0">
                <a:latin typeface="+mn-lt"/>
                <a:cs typeface="Times New Roman" pitchFamily="18" charset="0"/>
              </a:rPr>
              <a:t>Умей сказать нет</a:t>
            </a:r>
            <a:r>
              <a:rPr lang="ru-RU" sz="1100" dirty="0" smtClean="0">
                <a:latin typeface="+mn-lt"/>
                <a:cs typeface="Times New Roman" pitchFamily="18" charset="0"/>
              </a:rPr>
              <a:t>»; </a:t>
            </a:r>
          </a:p>
          <a:p>
            <a:pPr marL="0" indent="0">
              <a:buNone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dirty="0" smtClean="0">
                <a:latin typeface="+mn-lt"/>
                <a:cs typeface="Times New Roman" pitchFamily="18" charset="0"/>
              </a:rPr>
              <a:t>«</a:t>
            </a:r>
            <a:r>
              <a:rPr lang="ru-RU" sz="1100" dirty="0">
                <a:latin typeface="+mn-lt"/>
                <a:cs typeface="Times New Roman" pitchFamily="18" charset="0"/>
              </a:rPr>
              <a:t>История одного обмана</a:t>
            </a:r>
            <a:r>
              <a:rPr lang="ru-RU" sz="1100" dirty="0" smtClean="0">
                <a:latin typeface="+mn-lt"/>
                <a:cs typeface="Times New Roman" pitchFamily="18" charset="0"/>
              </a:rPr>
              <a:t>»</a:t>
            </a:r>
            <a:endParaRPr lang="ru-RU" sz="1100" b="1" dirty="0">
              <a:latin typeface="+mn-lt"/>
              <a:cs typeface="Times New Roman" pitchFamily="18" charset="0"/>
            </a:endParaRPr>
          </a:p>
        </p:txBody>
      </p:sp>
      <p:sp>
        <p:nvSpPr>
          <p:cNvPr id="21" name="Google Shape;73;p14"/>
          <p:cNvSpPr txBox="1">
            <a:spLocks/>
          </p:cNvSpPr>
          <p:nvPr/>
        </p:nvSpPr>
        <p:spPr>
          <a:xfrm>
            <a:off x="3327298" y="2884308"/>
            <a:ext cx="2778027" cy="103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ень спорта и здоровья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в рамках которого проведены:</a:t>
            </a:r>
          </a:p>
          <a:p>
            <a:pPr marL="0" indent="0" algn="ctr">
              <a:buFont typeface="Open Sans"/>
              <a:buNone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еселые старты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Open Sans"/>
              <a:buNone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«Здоровье – путь к успеху»</a:t>
            </a:r>
          </a:p>
          <a:p>
            <a:pPr marL="0" indent="0" algn="ctr">
              <a:buFont typeface="Open Sans"/>
              <a:buNone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спортивные соревнования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oogle Shape;70;p14"/>
          <p:cNvGrpSpPr/>
          <p:nvPr/>
        </p:nvGrpSpPr>
        <p:grpSpPr>
          <a:xfrm>
            <a:off x="2472760" y="4211197"/>
            <a:ext cx="119816" cy="560390"/>
            <a:chOff x="369350" y="2864883"/>
            <a:chExt cx="129000" cy="770742"/>
          </a:xfrm>
        </p:grpSpPr>
        <p:sp>
          <p:nvSpPr>
            <p:cNvPr id="23" name="Google Shape;71;p14"/>
            <p:cNvSpPr/>
            <p:nvPr/>
          </p:nvSpPr>
          <p:spPr>
            <a:xfrm>
              <a:off x="369350" y="286488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" name="Google Shape;72;p14"/>
            <p:cNvCxnSpPr/>
            <p:nvPr/>
          </p:nvCxnSpPr>
          <p:spPr>
            <a:xfrm>
              <a:off x="433850" y="2991525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8" name="Google Shape;73;p14"/>
          <p:cNvSpPr txBox="1">
            <a:spLocks/>
          </p:cNvSpPr>
          <p:nvPr/>
        </p:nvSpPr>
        <p:spPr>
          <a:xfrm>
            <a:off x="2592575" y="3965022"/>
            <a:ext cx="3666639" cy="1096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just">
              <a:buFont typeface="Open Sans"/>
              <a:buNone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На информационных стендах школ учащиеся познакомились с информацией о последствиях употребления наркотических средств и узнали телефон доверия, как один из видов психологической помощи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oogle Shape;86;p14"/>
          <p:cNvGrpSpPr/>
          <p:nvPr/>
        </p:nvGrpSpPr>
        <p:grpSpPr>
          <a:xfrm>
            <a:off x="3262798" y="2928204"/>
            <a:ext cx="129000" cy="770742"/>
            <a:chOff x="6657900" y="2864871"/>
            <a:chExt cx="129000" cy="770742"/>
          </a:xfrm>
        </p:grpSpPr>
        <p:sp>
          <p:nvSpPr>
            <p:cNvPr id="31" name="Google Shape;87;p14"/>
            <p:cNvSpPr/>
            <p:nvPr/>
          </p:nvSpPr>
          <p:spPr>
            <a:xfrm>
              <a:off x="6657900" y="2864871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" name="Google Shape;88;p14"/>
            <p:cNvCxnSpPr/>
            <p:nvPr/>
          </p:nvCxnSpPr>
          <p:spPr>
            <a:xfrm>
              <a:off x="6722400" y="2991513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33" name="Google Shape;73;p14"/>
          <p:cNvSpPr txBox="1">
            <a:spLocks/>
          </p:cNvSpPr>
          <p:nvPr/>
        </p:nvSpPr>
        <p:spPr>
          <a:xfrm>
            <a:off x="6217021" y="3009804"/>
            <a:ext cx="2797194" cy="190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just">
              <a:buNone/>
            </a:pPr>
            <a:r>
              <a:rPr lang="ru-RU" sz="1000" dirty="0" smtClean="0">
                <a:latin typeface="+mn-lt"/>
              </a:rPr>
              <a:t>     Во </a:t>
            </a:r>
            <a:r>
              <a:rPr lang="ru-RU" sz="1000" dirty="0">
                <a:latin typeface="+mn-lt"/>
              </a:rPr>
              <a:t>время проведения </a:t>
            </a:r>
            <a:r>
              <a:rPr lang="ru-RU" sz="1000" dirty="0" smtClean="0">
                <a:latin typeface="+mn-lt"/>
              </a:rPr>
              <a:t>Недели </a:t>
            </a:r>
            <a:r>
              <a:rPr lang="ru-RU" sz="1000" dirty="0">
                <a:latin typeface="+mn-lt"/>
              </a:rPr>
              <a:t>были проведены опросы и анкетирование учащихся с целью выявления уровня знаний о проблемах зависимости и способах их решения. </a:t>
            </a:r>
            <a:endParaRPr lang="ru-RU" sz="1000" dirty="0" smtClean="0">
              <a:latin typeface="+mn-lt"/>
            </a:endParaRPr>
          </a:p>
          <a:p>
            <a:pPr marL="0" indent="0" algn="just">
              <a:buNone/>
            </a:pPr>
            <a:r>
              <a:rPr lang="ru-RU" sz="1000" dirty="0">
                <a:latin typeface="+mn-lt"/>
              </a:rPr>
              <a:t> </a:t>
            </a:r>
            <a:r>
              <a:rPr lang="ru-RU" sz="1000" dirty="0" smtClean="0">
                <a:latin typeface="+mn-lt"/>
              </a:rPr>
              <a:t>    По </a:t>
            </a:r>
            <a:r>
              <a:rPr lang="ru-RU" sz="1000" dirty="0">
                <a:latin typeface="+mn-lt"/>
              </a:rPr>
              <a:t>результатам опросов было выявлено, что большинство учащихся понимают важность формирования независимого мышления и ответственного поведения.</a:t>
            </a:r>
            <a:endParaRPr lang="ru-RU" sz="1000" dirty="0" smtClean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4" name="Google Shape;70;p14"/>
          <p:cNvGrpSpPr/>
          <p:nvPr/>
        </p:nvGrpSpPr>
        <p:grpSpPr>
          <a:xfrm>
            <a:off x="6199306" y="4130298"/>
            <a:ext cx="119816" cy="560390"/>
            <a:chOff x="369350" y="2864883"/>
            <a:chExt cx="129000" cy="770742"/>
          </a:xfrm>
        </p:grpSpPr>
        <p:sp>
          <p:nvSpPr>
            <p:cNvPr id="35" name="Google Shape;71;p14"/>
            <p:cNvSpPr/>
            <p:nvPr/>
          </p:nvSpPr>
          <p:spPr>
            <a:xfrm>
              <a:off x="369350" y="286488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" name="Google Shape;72;p14"/>
            <p:cNvCxnSpPr/>
            <p:nvPr/>
          </p:nvCxnSpPr>
          <p:spPr>
            <a:xfrm>
              <a:off x="433850" y="2991525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277996" y="3537976"/>
            <a:ext cx="8464848" cy="13235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1200" b="1" dirty="0" smtClean="0">
                <a:solidFill>
                  <a:schemeClr val="tx1"/>
                </a:solidFill>
                <a:latin typeface="+mn-lt"/>
                <a:ea typeface="Times New Roman"/>
                <a:cs typeface="Times New Roman" pitchFamily="18" charset="0"/>
              </a:rPr>
              <a:t>     </a:t>
            </a:r>
            <a:r>
              <a:rPr lang="ru-RU" sz="1200" b="1" dirty="0">
                <a:latin typeface="+mn-lt"/>
              </a:rPr>
              <a:t/>
            </a:r>
            <a:br>
              <a:rPr lang="ru-RU" sz="1200" b="1" dirty="0">
                <a:latin typeface="+mn-lt"/>
              </a:rPr>
            </a:br>
            <a:r>
              <a:rPr lang="ru-RU" sz="1200" b="1" dirty="0">
                <a:solidFill>
                  <a:srgbClr val="000000"/>
                </a:solidFill>
                <a:latin typeface="+mn-lt"/>
              </a:rPr>
              <a:t>В целом, неделя профилактики «Независимое детство» помогла учащимся понять свою независимость и ответственность за свои поступки, а также сформировать навыки ответственного поведения в различных ситуациях.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проведено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которых приняли участие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750 обучающихся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610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(законных представителя),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педагога.</a:t>
            </a:r>
            <a:endParaRPr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8" y="137973"/>
            <a:ext cx="2697128" cy="202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78" y="137973"/>
            <a:ext cx="1563330" cy="202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973"/>
            <a:ext cx="3232846" cy="202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23" y="1522034"/>
            <a:ext cx="2837590" cy="213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16" y="1875321"/>
            <a:ext cx="3512833" cy="178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7"/>
          <p:cNvPicPr>
            <a:picLocks noGrp="1"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5" t="8114" r="1905" b="14381"/>
          <a:stretch/>
        </p:blipFill>
        <p:spPr>
          <a:xfrm>
            <a:off x="725621" y="1875781"/>
            <a:ext cx="1728511" cy="178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282</Words>
  <Application>Microsoft Office PowerPoint</Application>
  <PresentationFormat>Экран (16:9)</PresentationFormat>
  <Paragraphs>29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Open Sans</vt:lpstr>
      <vt:lpstr>Times New Roman</vt:lpstr>
      <vt:lpstr>Economica</vt:lpstr>
      <vt:lpstr>Luxe</vt:lpstr>
      <vt:lpstr>Отчет о проведении профилактической недели  «Независимое детство»</vt:lpstr>
      <vt:lpstr>Неделя по профилактике употребления психоактивных веществ  «Независимое детство»,  приуроченная к Всемирному дню борьбы с наркотиками и накобизнесом в рамках недели проведены:</vt:lpstr>
      <vt:lpstr>      В целом, неделя профилактики «Независимое детство» помогла учащимся понять свою независимость и ответственность за свои поступки, а также сформировать навыки ответственного поведения в различных ситуациях.      Всего проведено 48 мероприятия, в которых приняли участие  750 обучающихся, 610 родителей (законных представителя), 42 педагога.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проведении профилактических недель: «Высокая ответственность», «Разноцветная неделя»</dc:title>
  <dc:creator>User</dc:creator>
  <cp:lastModifiedBy>User</cp:lastModifiedBy>
  <cp:revision>88</cp:revision>
  <dcterms:modified xsi:type="dcterms:W3CDTF">2025-03-12T04:24:18Z</dcterms:modified>
</cp:coreProperties>
</file>