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9" r:id="rId4"/>
  </p:sldIdLst>
  <p:sldSz cx="9144000" cy="5143500" type="screen16x9"/>
  <p:notesSz cx="6858000" cy="9144000"/>
  <p:embeddedFontLst>
    <p:embeddedFont>
      <p:font typeface="Economica" panose="020B0604020202020204" charset="0"/>
      <p:regular r:id="rId6"/>
      <p:bold r:id="rId7"/>
      <p:italic r:id="rId8"/>
      <p:boldItalic r:id="rId9"/>
    </p:embeddedFont>
    <p:embeddedFont>
      <p:font typeface="Open Sans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43" autoAdjust="0"/>
  </p:normalViewPr>
  <p:slideViewPr>
    <p:cSldViewPr snapToGrid="0">
      <p:cViewPr varScale="1">
        <p:scale>
          <a:sx n="138" d="100"/>
          <a:sy n="138" d="100"/>
        </p:scale>
        <p:origin x="83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71842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8954b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8954b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87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954b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954b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988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6f8954b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6f8954b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06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749262" y="592974"/>
            <a:ext cx="5917914" cy="16407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 smtClean="0"/>
              <a:t>Отчет о проведении профилактической недели «Равноправие»</a:t>
            </a:r>
            <a:endParaRPr sz="2800"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734937" y="3591787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9</a:t>
            </a:r>
            <a:r>
              <a:rPr lang="ru-RU" dirty="0" smtClean="0"/>
              <a:t> – 13 декабря 2024 г.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14"/>
          <p:cNvCxnSpPr/>
          <p:nvPr/>
        </p:nvCxnSpPr>
        <p:spPr>
          <a:xfrm>
            <a:off x="498350" y="2917597"/>
            <a:ext cx="8336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252228" y="180972"/>
            <a:ext cx="8520600" cy="9104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Неделя правовых знаний </a:t>
            </a:r>
            <a:r>
              <a:rPr lang="ru" sz="1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«Равноправие», </a:t>
            </a:r>
            <a:br>
              <a:rPr lang="ru" sz="1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посвященная Всемирному дню прав человека</a:t>
            </a:r>
            <a:r>
              <a:rPr lang="ru" sz="1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" sz="1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недели проведены:</a:t>
            </a:r>
            <a:endParaRPr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oogle Shape;70;p14"/>
          <p:cNvGrpSpPr/>
          <p:nvPr/>
        </p:nvGrpSpPr>
        <p:grpSpPr>
          <a:xfrm>
            <a:off x="369350" y="2864883"/>
            <a:ext cx="129000" cy="770742"/>
            <a:chOff x="369350" y="2864883"/>
            <a:chExt cx="129000" cy="770742"/>
          </a:xfrm>
        </p:grpSpPr>
        <p:sp>
          <p:nvSpPr>
            <p:cNvPr id="71" name="Google Shape;71;p14"/>
            <p:cNvSpPr/>
            <p:nvPr/>
          </p:nvSpPr>
          <p:spPr>
            <a:xfrm>
              <a:off x="369350" y="2864883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" name="Google Shape;72;p14"/>
            <p:cNvCxnSpPr/>
            <p:nvPr/>
          </p:nvCxnSpPr>
          <p:spPr>
            <a:xfrm>
              <a:off x="433850" y="2991525"/>
              <a:ext cx="0" cy="644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73" name="Google Shape;73;p14"/>
          <p:cNvSpPr txBox="1">
            <a:spLocks noGrp="1"/>
          </p:cNvSpPr>
          <p:nvPr>
            <p:ph type="body" idx="4294967295"/>
          </p:nvPr>
        </p:nvSpPr>
        <p:spPr>
          <a:xfrm>
            <a:off x="4816075" y="923745"/>
            <a:ext cx="3934209" cy="18379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Викторины на темы: </a:t>
            </a:r>
          </a:p>
          <a:p>
            <a:pPr marL="0" lvl="0" indent="0"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«Ты мимеешь право»;</a:t>
            </a:r>
          </a:p>
          <a:p>
            <a:pPr marL="0" lvl="0" indent="0"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«Знание Конституции РФ»</a:t>
            </a:r>
          </a:p>
          <a:p>
            <a:pPr marL="0" lvl="0" indent="0"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Правовые беседы:</a:t>
            </a:r>
          </a:p>
          <a:p>
            <a:pPr marL="0" lvl="0" indent="0"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«Права и обязанности граждан РФ»;</a:t>
            </a:r>
          </a:p>
          <a:p>
            <a:pPr marL="0" lvl="0" indent="0"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«Административная и уголовная ответственность несовершеннолетних»»</a:t>
            </a:r>
            <a:endParaRPr lang="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 рисунков на тему «Права ребенка в картинках»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4294967295"/>
          </p:nvPr>
        </p:nvSpPr>
        <p:spPr>
          <a:xfrm>
            <a:off x="662319" y="1235066"/>
            <a:ext cx="4222678" cy="1401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Тематические классные часы: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«Знатоки права»;</a:t>
            </a:r>
          </a:p>
          <a:p>
            <a:pPr marL="0" indent="0"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«Такие равные права, такие разные права»;</a:t>
            </a:r>
          </a:p>
          <a:p>
            <a:pPr marL="0" lvl="0" indent="0"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«Конституция – основной закон государства»;</a:t>
            </a:r>
          </a:p>
          <a:p>
            <a:pPr marL="0" lvl="0" indent="0"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«Кто строит на страже законв. Виновен – отвечай»;</a:t>
            </a:r>
          </a:p>
          <a:p>
            <a:pPr marL="0" lvl="0" indent="0"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«Права подростков»</a:t>
            </a:r>
          </a:p>
          <a:p>
            <a:pPr marL="0" lvl="0" indent="0">
              <a:buNone/>
            </a:pPr>
            <a:endParaRPr lang="ru" sz="1000" b="1" dirty="0" smtClean="0"/>
          </a:p>
        </p:txBody>
      </p:sp>
      <p:grpSp>
        <p:nvGrpSpPr>
          <p:cNvPr id="78" name="Google Shape;78;p14"/>
          <p:cNvGrpSpPr/>
          <p:nvPr/>
        </p:nvGrpSpPr>
        <p:grpSpPr>
          <a:xfrm>
            <a:off x="3104986" y="2927037"/>
            <a:ext cx="129000" cy="773079"/>
            <a:chOff x="3484800" y="2862533"/>
            <a:chExt cx="129000" cy="773079"/>
          </a:xfrm>
        </p:grpSpPr>
        <p:sp>
          <p:nvSpPr>
            <p:cNvPr id="79" name="Google Shape;79;p14"/>
            <p:cNvSpPr/>
            <p:nvPr/>
          </p:nvSpPr>
          <p:spPr>
            <a:xfrm>
              <a:off x="3484800" y="2862533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0" name="Google Shape;80;p14"/>
            <p:cNvCxnSpPr/>
            <p:nvPr/>
          </p:nvCxnSpPr>
          <p:spPr>
            <a:xfrm>
              <a:off x="3546200" y="2991513"/>
              <a:ext cx="0" cy="644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82" name="Google Shape;82;p14"/>
          <p:cNvGrpSpPr/>
          <p:nvPr/>
        </p:nvGrpSpPr>
        <p:grpSpPr>
          <a:xfrm>
            <a:off x="4687075" y="1339003"/>
            <a:ext cx="129000" cy="1257296"/>
            <a:chOff x="5144075" y="1736575"/>
            <a:chExt cx="129000" cy="1257296"/>
          </a:xfrm>
        </p:grpSpPr>
        <p:sp>
          <p:nvSpPr>
            <p:cNvPr id="83" name="Google Shape;83;p14"/>
            <p:cNvSpPr/>
            <p:nvPr/>
          </p:nvSpPr>
          <p:spPr>
            <a:xfrm>
              <a:off x="5144075" y="2864871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4" name="Google Shape;84;p14"/>
            <p:cNvCxnSpPr/>
            <p:nvPr/>
          </p:nvCxnSpPr>
          <p:spPr>
            <a:xfrm rot="10800000">
              <a:off x="5208575" y="1736575"/>
              <a:ext cx="0" cy="11283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86" name="Google Shape;86;p14"/>
          <p:cNvGrpSpPr/>
          <p:nvPr/>
        </p:nvGrpSpPr>
        <p:grpSpPr>
          <a:xfrm>
            <a:off x="5709775" y="2948505"/>
            <a:ext cx="129000" cy="770742"/>
            <a:chOff x="6657900" y="2864871"/>
            <a:chExt cx="129000" cy="770742"/>
          </a:xfrm>
        </p:grpSpPr>
        <p:sp>
          <p:nvSpPr>
            <p:cNvPr id="87" name="Google Shape;87;p14"/>
            <p:cNvSpPr/>
            <p:nvPr/>
          </p:nvSpPr>
          <p:spPr>
            <a:xfrm>
              <a:off x="6657900" y="2864871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8" name="Google Shape;88;p14"/>
            <p:cNvCxnSpPr/>
            <p:nvPr/>
          </p:nvCxnSpPr>
          <p:spPr>
            <a:xfrm>
              <a:off x="6722400" y="2991513"/>
              <a:ext cx="0" cy="644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24" name="Google Shape;77;p14"/>
          <p:cNvSpPr txBox="1">
            <a:spLocks/>
          </p:cNvSpPr>
          <p:nvPr/>
        </p:nvSpPr>
        <p:spPr>
          <a:xfrm>
            <a:off x="498446" y="2927037"/>
            <a:ext cx="2572767" cy="1134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Font typeface="Open Sans"/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Беседы из цикла «Разговоры о важном», посвященные Дню Конституции на тему  </a:t>
            </a:r>
          </a:p>
          <a:p>
            <a:pPr marL="0" indent="0">
              <a:buFont typeface="Open Sans"/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«Главный закон страны»</a:t>
            </a:r>
          </a:p>
          <a:p>
            <a:pPr marL="0" indent="0">
              <a:buFont typeface="Open Sans"/>
              <a:buNone/>
            </a:pPr>
            <a:endParaRPr lang="ru" sz="1000" b="1" dirty="0" smtClean="0"/>
          </a:p>
        </p:txBody>
      </p:sp>
      <p:sp>
        <p:nvSpPr>
          <p:cNvPr id="25" name="Google Shape;73;p14"/>
          <p:cNvSpPr txBox="1">
            <a:spLocks/>
          </p:cNvSpPr>
          <p:nvPr/>
        </p:nvSpPr>
        <p:spPr>
          <a:xfrm>
            <a:off x="3184850" y="3004469"/>
            <a:ext cx="2457326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buFont typeface="Open Sans"/>
              <a:buNone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Книжная выставка в картинках на тему </a:t>
            </a:r>
          </a:p>
          <a:p>
            <a:pPr marL="0" indent="0" algn="ctr">
              <a:buFont typeface="Open Sans"/>
              <a:buNone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«Права и обязанности ребенка в РФ»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73;p14"/>
          <p:cNvSpPr txBox="1">
            <a:spLocks/>
          </p:cNvSpPr>
          <p:nvPr/>
        </p:nvSpPr>
        <p:spPr>
          <a:xfrm>
            <a:off x="5952412" y="3008701"/>
            <a:ext cx="2960514" cy="94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Font typeface="Open Sans"/>
              <a:buNone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Просмотр фильмов в рамках «Киноуроки в школах России», с последующим обсуждением.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oogle Shape;70;p14"/>
          <p:cNvGrpSpPr/>
          <p:nvPr/>
        </p:nvGrpSpPr>
        <p:grpSpPr>
          <a:xfrm>
            <a:off x="6544122" y="4147705"/>
            <a:ext cx="119816" cy="560390"/>
            <a:chOff x="369350" y="2864883"/>
            <a:chExt cx="129000" cy="770742"/>
          </a:xfrm>
        </p:grpSpPr>
        <p:sp>
          <p:nvSpPr>
            <p:cNvPr id="23" name="Google Shape;71;p14"/>
            <p:cNvSpPr/>
            <p:nvPr/>
          </p:nvSpPr>
          <p:spPr>
            <a:xfrm>
              <a:off x="369350" y="2864883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" name="Google Shape;72;p14"/>
            <p:cNvCxnSpPr/>
            <p:nvPr/>
          </p:nvCxnSpPr>
          <p:spPr>
            <a:xfrm>
              <a:off x="433850" y="2991525"/>
              <a:ext cx="0" cy="644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27" name="Google Shape;73;p14"/>
          <p:cNvSpPr txBox="1">
            <a:spLocks/>
          </p:cNvSpPr>
          <p:nvPr/>
        </p:nvSpPr>
        <p:spPr>
          <a:xfrm>
            <a:off x="355628" y="4061870"/>
            <a:ext cx="6218448" cy="73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Font typeface="Open Sans"/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В рамках Недели были проведены родительские собрания в рамках которых были розданы следующие памятки: «Правила поведения для ваших детей», «Самовольный уход» и др. 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224901" y="2701637"/>
            <a:ext cx="5650129" cy="15239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Все проведенные мероприятия способствовали повышению уровня правовых знаний среди участников образовательного процесса, профилактике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правонарушений.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 мероприятия,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которых приняли участие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1147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обучающихся,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620 родителей (законных представителя),         35 педагогов.</a:t>
            </a:r>
            <a:endParaRPr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5" y="190622"/>
            <a:ext cx="2646056" cy="21632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74" y="190622"/>
            <a:ext cx="2813956" cy="2163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79" y="190622"/>
            <a:ext cx="2960246" cy="2163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79" y="2454272"/>
            <a:ext cx="3054546" cy="2290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203</Words>
  <Application>Microsoft Office PowerPoint</Application>
  <PresentationFormat>Экран (16:9)</PresentationFormat>
  <Paragraphs>24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Economica</vt:lpstr>
      <vt:lpstr>Open Sans</vt:lpstr>
      <vt:lpstr>Times New Roman</vt:lpstr>
      <vt:lpstr>Arial</vt:lpstr>
      <vt:lpstr>Luxe</vt:lpstr>
      <vt:lpstr>Отчет о проведении профилактической недели «Равноправие»</vt:lpstr>
      <vt:lpstr>Неделя правовых знаний «Равноправие»,  посвященная Всемирному дню прав человека в рамках недели проведены:</vt:lpstr>
      <vt:lpstr>     Все проведенные мероприятия способствовали повышению уровня правовых знаний среди участников образовательного процесса, профилактике правонарушений.      Всего проведено 34 мероприятия, в которых приняли участие 1147 обучающихся, 620 родителей (законных представителя),         35 педагогов.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проведении профилактических недель: «Высокая ответственность», «Разноцветная неделя»</dc:title>
  <cp:lastModifiedBy>User</cp:lastModifiedBy>
  <cp:revision>59</cp:revision>
  <dcterms:modified xsi:type="dcterms:W3CDTF">2025-01-17T06:36:24Z</dcterms:modified>
</cp:coreProperties>
</file>