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Economica" panose="020B0604020202020204" charset="0"/>
      <p:regular r:id="rId8"/>
      <p:bold r:id="rId9"/>
      <p:italic r:id="rId10"/>
      <p:boldItalic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3" autoAdjust="0"/>
  </p:normalViewPr>
  <p:slideViewPr>
    <p:cSldViewPr snapToGrid="0">
      <p:cViewPr varScale="1">
        <p:scale>
          <a:sx n="138" d="100"/>
          <a:sy n="138" d="100"/>
        </p:scale>
        <p:origin x="83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184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954b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954b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87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88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8954b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8954b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27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06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f8954b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f8954b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98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f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137025" y="958600"/>
            <a:ext cx="5917914" cy="1640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/>
              <a:t>Отчет о проведении профилактических недель: </a:t>
            </a:r>
            <a:r>
              <a:rPr lang="ru" sz="2800" b="1" dirty="0" smtClean="0"/>
              <a:t>«</a:t>
            </a:r>
            <a:r>
              <a:rPr lang="ru" sz="2800" b="1" dirty="0" smtClean="0"/>
              <a:t>Единство многообразия</a:t>
            </a:r>
            <a:r>
              <a:rPr lang="ru" sz="2800" b="1" dirty="0" smtClean="0"/>
              <a:t>», </a:t>
            </a:r>
            <a:br>
              <a:rPr lang="ru" sz="2800" b="1" dirty="0" smtClean="0"/>
            </a:br>
            <a:r>
              <a:rPr lang="ru" sz="2800" b="1" dirty="0" smtClean="0"/>
              <a:t>«</a:t>
            </a:r>
            <a:r>
              <a:rPr lang="ru" sz="2800" b="1" dirty="0" smtClean="0"/>
              <a:t>Мы – за чистые легкие</a:t>
            </a:r>
            <a:r>
              <a:rPr lang="ru" sz="2800" b="1" dirty="0" smtClean="0"/>
              <a:t>»</a:t>
            </a:r>
            <a:endParaRPr sz="2800" b="1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568682" y="358486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11</a:t>
            </a:r>
            <a:r>
              <a:rPr lang="ru-RU" dirty="0" smtClean="0"/>
              <a:t>-15 ноября </a:t>
            </a:r>
            <a:r>
              <a:rPr lang="ru-RU" dirty="0" smtClean="0"/>
              <a:t>2024 г.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25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29</a:t>
            </a:r>
            <a:r>
              <a:rPr lang="ru-RU" dirty="0" smtClean="0"/>
              <a:t> ноября </a:t>
            </a:r>
            <a:r>
              <a:rPr lang="ru-RU" dirty="0" smtClean="0"/>
              <a:t>2024 г.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4"/>
          <p:cNvCxnSpPr/>
          <p:nvPr/>
        </p:nvCxnSpPr>
        <p:spPr>
          <a:xfrm>
            <a:off x="420075" y="2927037"/>
            <a:ext cx="833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70603" y="285163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Неделя профилактики </a:t>
            </a: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экстремизма</a:t>
            </a: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Единство многообразия</a:t>
            </a:r>
            <a:r>
              <a:rPr lang="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приуроченная к Международному дню толеранстности</a:t>
            </a:r>
            <a:endParaRPr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369350" y="2864883"/>
            <a:ext cx="129000" cy="770742"/>
            <a:chOff x="369350" y="2864883"/>
            <a:chExt cx="129000" cy="770742"/>
          </a:xfrm>
        </p:grpSpPr>
        <p:sp>
          <p:nvSpPr>
            <p:cNvPr id="71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73" name="Google Shape;73;p14"/>
          <p:cNvSpPr txBox="1">
            <a:spLocks noGrp="1"/>
          </p:cNvSpPr>
          <p:nvPr>
            <p:ph type="body" idx="4294967295"/>
          </p:nvPr>
        </p:nvSpPr>
        <p:spPr>
          <a:xfrm>
            <a:off x="582809" y="3008700"/>
            <a:ext cx="2537541" cy="1875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Внеклассное мероприятие</a:t>
            </a: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Ты и я, мы оба разные, ты и я мы оба классные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Анкетирование 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я знаю о толерантности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Анкетирование 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«Уровень толентности»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4294967295"/>
          </p:nvPr>
        </p:nvSpPr>
        <p:spPr>
          <a:xfrm>
            <a:off x="538611" y="1410792"/>
            <a:ext cx="4222678" cy="1401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Тематические классные часы: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Толерантность – это ... 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Мы разные, но мы вместе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Толерантность – мир добра»;</a:t>
            </a:r>
            <a:endParaRPr lang="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Мы живем среди людей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«Ты не прав, если не знаешь прав» и др.</a:t>
            </a:r>
          </a:p>
          <a:p>
            <a:pPr marL="0" lvl="0" indent="0">
              <a:buNone/>
            </a:pPr>
            <a:endParaRPr lang="ru" sz="1000" b="1" dirty="0" smtClean="0"/>
          </a:p>
        </p:txBody>
      </p:sp>
      <p:grpSp>
        <p:nvGrpSpPr>
          <p:cNvPr id="78" name="Google Shape;78;p14"/>
          <p:cNvGrpSpPr/>
          <p:nvPr/>
        </p:nvGrpSpPr>
        <p:grpSpPr>
          <a:xfrm>
            <a:off x="3104986" y="2927037"/>
            <a:ext cx="129000" cy="773079"/>
            <a:chOff x="3484800" y="2862533"/>
            <a:chExt cx="129000" cy="773079"/>
          </a:xfrm>
        </p:grpSpPr>
        <p:sp>
          <p:nvSpPr>
            <p:cNvPr id="79" name="Google Shape;79;p14"/>
            <p:cNvSpPr/>
            <p:nvPr/>
          </p:nvSpPr>
          <p:spPr>
            <a:xfrm>
              <a:off x="3484800" y="286253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" name="Google Shape;80;p14"/>
            <p:cNvCxnSpPr/>
            <p:nvPr/>
          </p:nvCxnSpPr>
          <p:spPr>
            <a:xfrm>
              <a:off x="3546200" y="2991513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2" name="Google Shape;82;p14"/>
          <p:cNvGrpSpPr/>
          <p:nvPr/>
        </p:nvGrpSpPr>
        <p:grpSpPr>
          <a:xfrm>
            <a:off x="4588125" y="1362025"/>
            <a:ext cx="129000" cy="1257296"/>
            <a:chOff x="5144075" y="1736575"/>
            <a:chExt cx="129000" cy="1257296"/>
          </a:xfrm>
        </p:grpSpPr>
        <p:sp>
          <p:nvSpPr>
            <p:cNvPr id="83" name="Google Shape;83;p14"/>
            <p:cNvSpPr/>
            <p:nvPr/>
          </p:nvSpPr>
          <p:spPr>
            <a:xfrm>
              <a:off x="5144075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" name="Google Shape;84;p14"/>
            <p:cNvCxnSpPr/>
            <p:nvPr/>
          </p:nvCxnSpPr>
          <p:spPr>
            <a:xfrm rot="10800000">
              <a:off x="5208575" y="1736575"/>
              <a:ext cx="0" cy="11283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6" name="Google Shape;86;p14"/>
          <p:cNvGrpSpPr/>
          <p:nvPr/>
        </p:nvGrpSpPr>
        <p:grpSpPr>
          <a:xfrm>
            <a:off x="5709775" y="2948505"/>
            <a:ext cx="129000" cy="770742"/>
            <a:chOff x="6657900" y="2864871"/>
            <a:chExt cx="129000" cy="770742"/>
          </a:xfrm>
        </p:grpSpPr>
        <p:sp>
          <p:nvSpPr>
            <p:cNvPr id="87" name="Google Shape;87;p14"/>
            <p:cNvSpPr/>
            <p:nvPr/>
          </p:nvSpPr>
          <p:spPr>
            <a:xfrm>
              <a:off x="6657900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" name="Google Shape;88;p14"/>
            <p:cNvCxnSpPr/>
            <p:nvPr/>
          </p:nvCxnSpPr>
          <p:spPr>
            <a:xfrm>
              <a:off x="6722400" y="2991513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" name="Google Shape;77;p14"/>
          <p:cNvSpPr txBox="1">
            <a:spLocks/>
          </p:cNvSpPr>
          <p:nvPr/>
        </p:nvSpPr>
        <p:spPr>
          <a:xfrm>
            <a:off x="4869951" y="1482447"/>
            <a:ext cx="4140485" cy="140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Выставка рисунков «Эмблема толеронтности»</a:t>
            </a:r>
          </a:p>
          <a:p>
            <a:pPr marL="0" indent="0">
              <a:buFont typeface="Open Sans"/>
              <a:buNone/>
            </a:pP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Open Sans"/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 «Сделаем мир лучше»</a:t>
            </a:r>
          </a:p>
          <a:p>
            <a:pPr marL="0" indent="0">
              <a:buFont typeface="Open Sans"/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 «Синяя ленточка»</a:t>
            </a:r>
            <a:endParaRPr lang="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Open Sans"/>
              <a:buNone/>
            </a:pP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Open Sans"/>
              <a:buNone/>
            </a:pPr>
            <a:endParaRPr lang="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73;p14"/>
          <p:cNvSpPr txBox="1">
            <a:spLocks/>
          </p:cNvSpPr>
          <p:nvPr/>
        </p:nvSpPr>
        <p:spPr>
          <a:xfrm>
            <a:off x="3664375" y="3013070"/>
            <a:ext cx="2174400" cy="172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None/>
            </a:pPr>
            <a:r>
              <a:rPr lang="ru" sz="1200" b="1" dirty="0">
                <a:latin typeface="Arial" panose="020B0604020202020204" pitchFamily="34" charset="0"/>
                <a:cs typeface="Arial" panose="020B0604020202020204" pitchFamily="34" charset="0"/>
              </a:rPr>
              <a:t>Викторина </a:t>
            </a:r>
            <a:r>
              <a:rPr lang="ru" sz="1200" dirty="0">
                <a:latin typeface="Arial" panose="020B0604020202020204" pitchFamily="34" charset="0"/>
                <a:cs typeface="Arial" panose="020B0604020202020204" pitchFamily="34" charset="0"/>
              </a:rPr>
              <a:t>«Что такое толерантность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фотовыставки 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«Доброта спасет мир»</a:t>
            </a:r>
            <a:endParaRPr lang="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73;p14"/>
          <p:cNvSpPr txBox="1">
            <a:spLocks/>
          </p:cNvSpPr>
          <p:nvPr/>
        </p:nvSpPr>
        <p:spPr>
          <a:xfrm>
            <a:off x="5952411" y="3008701"/>
            <a:ext cx="3058025" cy="172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Раздача памяток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«Шаги толерантности»</a:t>
            </a:r>
          </a:p>
          <a:p>
            <a:pPr marL="0" indent="0">
              <a:buFont typeface="Open Sans"/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b="1" dirty="0">
                <a:latin typeface="+mj-lt"/>
                <a:cs typeface="Times New Roman" panose="02020603050405020304" pitchFamily="18" charset="0"/>
              </a:rPr>
              <a:t>Для родителей были проведены онлайн консультации классными </a:t>
            </a:r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руководителями </a:t>
            </a:r>
            <a:r>
              <a:rPr lang="ru-RU" sz="1200" b="1" dirty="0">
                <a:latin typeface="+mj-lt"/>
                <a:cs typeface="Times New Roman" panose="02020603050405020304" pitchFamily="18" charset="0"/>
              </a:rPr>
              <a:t>на тему: </a:t>
            </a:r>
            <a:endParaRPr lang="ru-RU" sz="12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«Воспитанием </a:t>
            </a:r>
            <a:r>
              <a:rPr lang="ru-RU" sz="1200" dirty="0">
                <a:latin typeface="+mj-lt"/>
                <a:cs typeface="Times New Roman" panose="02020603050405020304" pitchFamily="18" charset="0"/>
              </a:rPr>
              <a:t>ненасилием в семье»</a:t>
            </a:r>
          </a:p>
          <a:p>
            <a:pPr marL="0" indent="0">
              <a:buFont typeface="Open Sans"/>
              <a:buNone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oogle Shape;70;p14"/>
          <p:cNvGrpSpPr/>
          <p:nvPr/>
        </p:nvGrpSpPr>
        <p:grpSpPr>
          <a:xfrm>
            <a:off x="8791203" y="3873156"/>
            <a:ext cx="129000" cy="770742"/>
            <a:chOff x="369350" y="2864883"/>
            <a:chExt cx="129000" cy="770742"/>
          </a:xfrm>
        </p:grpSpPr>
        <p:sp>
          <p:nvSpPr>
            <p:cNvPr id="23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8" name="Google Shape;77;p14"/>
          <p:cNvSpPr txBox="1">
            <a:spLocks/>
          </p:cNvSpPr>
          <p:nvPr/>
        </p:nvSpPr>
        <p:spPr>
          <a:xfrm>
            <a:off x="538611" y="1008466"/>
            <a:ext cx="5966098" cy="35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профилактической Недели проведены следующие мероприятия:</a:t>
            </a:r>
            <a:endParaRPr lang="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Open Sans"/>
              <a:buNone/>
            </a:pPr>
            <a:endParaRPr lang="ru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164092"/>
            <a:ext cx="3141231" cy="2355923"/>
          </a:xfrm>
          <a:prstGeom prst="rect">
            <a:avLst/>
          </a:prstGeom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6" y="2670412"/>
            <a:ext cx="3141231" cy="235592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0"/>
          <a:stretch>
            <a:fillRect/>
          </a:stretch>
        </p:blipFill>
        <p:spPr bwMode="auto">
          <a:xfrm>
            <a:off x="3842471" y="177947"/>
            <a:ext cx="1927947" cy="228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19" y="164091"/>
            <a:ext cx="2944307" cy="230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AppData\Local\Microsoft\Windows\INetCache\Content.Word\IMG_20241122_11502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89" y="2670412"/>
            <a:ext cx="3500438" cy="23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11" y="2670412"/>
            <a:ext cx="1600416" cy="235592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193964" y="609601"/>
            <a:ext cx="4094017" cy="34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 Неделя показала, что проведенные мероприятия помогли учащимся школы понять, что мы живем в одном обществе. Вокруг нас тысячи, миллионы, миллиарды людей. У каждого из нас свои интересы, принципы, желания, цели. Каждый из нас выглядит по-разному, но все имеют что-то неповторимое. Для того чтобы объединиться всем вместе, нам необходимо проявлять уважение к чуждым для себя вещам, культурам, обычаям, традициям, Мы должны научиться прислушиваться к мнению окружающих и признавать свои ошибки. Поэтому необходимо стараться сделать так,  чтоб этот мир был полон тепла и любви.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6" y="170764"/>
            <a:ext cx="2519586" cy="188969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6592166" y="1364991"/>
            <a:ext cx="2357870" cy="1544463"/>
          </a:xfrm>
          <a:prstGeom prst="rect">
            <a:avLst/>
          </a:prstGeom>
        </p:spPr>
      </p:pic>
      <p:pic>
        <p:nvPicPr>
          <p:cNvPr id="9" name="Рисунок 8" descr="C:\Users\CA52~1\AppData\Local\Temp\Rar$DIa0.926\IMG_20241121_140109.jpg"/>
          <p:cNvPicPr/>
          <p:nvPr/>
        </p:nvPicPr>
        <p:blipFill>
          <a:blip r:embed="rId5" cstate="print"/>
          <a:srcRect l="5777" t="28293" r="4298"/>
          <a:stretch>
            <a:fillRect/>
          </a:stretch>
        </p:blipFill>
        <p:spPr bwMode="auto">
          <a:xfrm>
            <a:off x="6592166" y="3081499"/>
            <a:ext cx="2357870" cy="152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6" y="2137221"/>
            <a:ext cx="1801406" cy="246888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219232" y="200640"/>
            <a:ext cx="8520600" cy="9215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" sz="1800" b="1" dirty="0">
                <a:latin typeface="Arial" panose="020B0604020202020204" pitchFamily="34" charset="0"/>
                <a:cs typeface="Arial" panose="020B0604020202020204" pitchFamily="34" charset="0"/>
              </a:rPr>
              <a:t>Неделя профилактики </a:t>
            </a: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употребления табачных изделий </a:t>
            </a:r>
            <a:b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 – за чистые легкие», </a:t>
            </a:r>
            <a:r>
              <a:rPr lang="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приуроченная к Международному дню </a:t>
            </a:r>
            <a:br>
              <a:rPr lang="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 от курения</a:t>
            </a:r>
            <a:endParaRPr sz="1800" dirty="0"/>
          </a:p>
        </p:txBody>
      </p:sp>
      <p:cxnSp>
        <p:nvCxnSpPr>
          <p:cNvPr id="110" name="Google Shape;110;p17"/>
          <p:cNvCxnSpPr/>
          <p:nvPr/>
        </p:nvCxnSpPr>
        <p:spPr>
          <a:xfrm flipH="1">
            <a:off x="4578927" y="3655046"/>
            <a:ext cx="2626" cy="542881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1" name="Google Shape;111;p17"/>
          <p:cNvGrpSpPr/>
          <p:nvPr/>
        </p:nvGrpSpPr>
        <p:grpSpPr>
          <a:xfrm>
            <a:off x="454300" y="1395538"/>
            <a:ext cx="2685450" cy="2248207"/>
            <a:chOff x="437825" y="1568589"/>
            <a:chExt cx="2685450" cy="3086700"/>
          </a:xfrm>
        </p:grpSpPr>
        <p:sp>
          <p:nvSpPr>
            <p:cNvPr id="112" name="Google Shape;112;p17"/>
            <p:cNvSpPr/>
            <p:nvPr/>
          </p:nvSpPr>
          <p:spPr>
            <a:xfrm>
              <a:off x="440075" y="1568589"/>
              <a:ext cx="2683200" cy="30867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 txBox="1"/>
            <p:nvPr/>
          </p:nvSpPr>
          <p:spPr>
            <a:xfrm>
              <a:off x="437825" y="1568589"/>
              <a:ext cx="2683200" cy="41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7"/>
          <p:cNvSpPr txBox="1">
            <a:spLocks noGrp="1"/>
          </p:cNvSpPr>
          <p:nvPr>
            <p:ph type="body" idx="4294967295"/>
          </p:nvPr>
        </p:nvSpPr>
        <p:spPr>
          <a:xfrm>
            <a:off x="507825" y="1346668"/>
            <a:ext cx="2703850" cy="4768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 dirty="0" smtClean="0">
                <a:solidFill>
                  <a:schemeClr val="tx1"/>
                </a:solidFill>
                <a:latin typeface="+mj-lt"/>
              </a:rPr>
              <a:t>Тематические классные часы: «Мы – за чистые легкие», «Путешествие в страну здоровья»</a:t>
            </a:r>
            <a:endParaRPr sz="800" b="1" dirty="0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116" name="Google Shape;116;p17"/>
          <p:cNvGrpSpPr/>
          <p:nvPr/>
        </p:nvGrpSpPr>
        <p:grpSpPr>
          <a:xfrm>
            <a:off x="3230400" y="1395539"/>
            <a:ext cx="2683200" cy="2248206"/>
            <a:chOff x="3230400" y="1568589"/>
            <a:chExt cx="2683200" cy="3086700"/>
          </a:xfrm>
        </p:grpSpPr>
        <p:sp>
          <p:nvSpPr>
            <p:cNvPr id="117" name="Google Shape;117;p17"/>
            <p:cNvSpPr/>
            <p:nvPr/>
          </p:nvSpPr>
          <p:spPr>
            <a:xfrm>
              <a:off x="3230400" y="1568589"/>
              <a:ext cx="2683200" cy="30867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3230400" y="1568600"/>
              <a:ext cx="2683200" cy="41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7"/>
          <p:cNvSpPr txBox="1">
            <a:spLocks noGrp="1"/>
          </p:cNvSpPr>
          <p:nvPr>
            <p:ph type="body" idx="4294967295"/>
          </p:nvPr>
        </p:nvSpPr>
        <p:spPr>
          <a:xfrm>
            <a:off x="3329850" y="1325537"/>
            <a:ext cx="2484300" cy="514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 smtClean="0">
                <a:solidFill>
                  <a:schemeClr val="tx1"/>
                </a:solidFill>
                <a:latin typeface="+mj-lt"/>
              </a:rPr>
              <a:t>Профилактическая беседа «Пагубное влияние курения на растущий организм»</a:t>
            </a:r>
            <a:endParaRPr sz="8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1" name="Google Shape;121;p17"/>
          <p:cNvGrpSpPr/>
          <p:nvPr/>
        </p:nvGrpSpPr>
        <p:grpSpPr>
          <a:xfrm>
            <a:off x="6002000" y="1403930"/>
            <a:ext cx="2685450" cy="2239816"/>
            <a:chOff x="6022975" y="1568589"/>
            <a:chExt cx="2685450" cy="2962981"/>
          </a:xfrm>
        </p:grpSpPr>
        <p:sp>
          <p:nvSpPr>
            <p:cNvPr id="122" name="Google Shape;122;p17"/>
            <p:cNvSpPr/>
            <p:nvPr/>
          </p:nvSpPr>
          <p:spPr>
            <a:xfrm>
              <a:off x="6022975" y="1568589"/>
              <a:ext cx="2683200" cy="2962981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6025225" y="1568600"/>
              <a:ext cx="2683200" cy="41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4" name="Google Shape;124;p17"/>
          <p:cNvSpPr txBox="1">
            <a:spLocks noGrp="1"/>
          </p:cNvSpPr>
          <p:nvPr>
            <p:ph type="body" idx="4294967295"/>
          </p:nvPr>
        </p:nvSpPr>
        <p:spPr>
          <a:xfrm>
            <a:off x="6101450" y="1403571"/>
            <a:ext cx="24843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tx1"/>
                </a:solidFill>
                <a:latin typeface="+mj-lt"/>
              </a:rPr>
              <a:t>Конкурс рисунков</a:t>
            </a:r>
            <a:endParaRPr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Google Shape;109;p17"/>
          <p:cNvSpPr txBox="1">
            <a:spLocks/>
          </p:cNvSpPr>
          <p:nvPr/>
        </p:nvSpPr>
        <p:spPr>
          <a:xfrm>
            <a:off x="437825" y="1017290"/>
            <a:ext cx="6853323" cy="37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just"/>
            <a:r>
              <a:rPr lang="ru-RU" sz="1400" b="1" dirty="0" smtClean="0">
                <a:latin typeface="+mj-lt"/>
              </a:rPr>
              <a:t>В рамках профилактической Недели проведены следующие мероприятия:</a:t>
            </a:r>
            <a:endParaRPr lang="ru-RU" sz="1400" dirty="0"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0" y="1768825"/>
            <a:ext cx="2680075" cy="1774730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50" y="1768825"/>
            <a:ext cx="2680950" cy="177473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0096" y="1763338"/>
            <a:ext cx="1695450" cy="178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Google Shape;109;p17"/>
          <p:cNvSpPr txBox="1">
            <a:spLocks/>
          </p:cNvSpPr>
          <p:nvPr/>
        </p:nvSpPr>
        <p:spPr>
          <a:xfrm>
            <a:off x="378943" y="3560290"/>
            <a:ext cx="3988701" cy="7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just"/>
            <a:r>
              <a:rPr lang="ru-RU" sz="1100" b="1" dirty="0" smtClean="0">
                <a:latin typeface="+mj-lt"/>
              </a:rPr>
              <a:t>Акции «Мы за чистый воздух», «Дыши свободно»</a:t>
            </a:r>
          </a:p>
          <a:p>
            <a:pPr algn="just"/>
            <a:r>
              <a:rPr lang="ru-RU" sz="1100" b="1" dirty="0" smtClean="0">
                <a:latin typeface="+mj-lt"/>
              </a:rPr>
              <a:t>Спортивные турниры, веселые старты «Мы за ЗОЖ»</a:t>
            </a:r>
          </a:p>
          <a:p>
            <a:pPr algn="just"/>
            <a:r>
              <a:rPr lang="ru-RU" sz="1100" b="1" dirty="0" smtClean="0">
                <a:latin typeface="+mj-lt"/>
              </a:rPr>
              <a:t> </a:t>
            </a:r>
            <a:endParaRPr lang="ru-RU" sz="1100" dirty="0">
              <a:latin typeface="+mj-lt"/>
            </a:endParaRPr>
          </a:p>
        </p:txBody>
      </p:sp>
      <p:sp>
        <p:nvSpPr>
          <p:cNvPr id="26" name="Google Shape;109;p17"/>
          <p:cNvSpPr txBox="1">
            <a:spLocks/>
          </p:cNvSpPr>
          <p:nvPr/>
        </p:nvSpPr>
        <p:spPr>
          <a:xfrm>
            <a:off x="4738204" y="3698327"/>
            <a:ext cx="3946996" cy="60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just"/>
            <a:r>
              <a:rPr lang="ru-RU" sz="1100" b="1" dirty="0" smtClean="0">
                <a:latin typeface="+mj-lt"/>
              </a:rPr>
              <a:t>Кинолектории «Курение. Взгляд изнутри», «4 ключа к твоим победам», «Секреты манипуляции. Табак».</a:t>
            </a:r>
          </a:p>
          <a:p>
            <a:pPr algn="just"/>
            <a:r>
              <a:rPr lang="ru-RU" sz="1100" b="1" dirty="0" smtClean="0">
                <a:latin typeface="+mj-lt"/>
              </a:rPr>
              <a:t> </a:t>
            </a:r>
            <a:endParaRPr lang="ru-RU" sz="11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943" y="4148922"/>
            <a:ext cx="83062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/>
              <a:t> </a:t>
            </a:r>
            <a:r>
              <a:rPr lang="ru-RU" sz="1100" b="1" dirty="0" smtClean="0"/>
              <a:t>   Проведенные </a:t>
            </a:r>
            <a:r>
              <a:rPr lang="ru-RU" sz="1100" b="1" dirty="0"/>
              <a:t>мероприятия помогли сформировать у учащихся отрицательное отношение к употреблению табака. По итогам недели было выявлено, что большинство учащихся негативно оценивает курение. Они достаточно хорошо информированы о вреде курения и считает его одной из причин рака легких. Большая часть учеников намерена пропагандировать здоровый образ жизни, принимать активное участие в жизни класса и школы.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424</Words>
  <Application>Microsoft Office PowerPoint</Application>
  <PresentationFormat>Экран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Economica</vt:lpstr>
      <vt:lpstr>Times New Roman</vt:lpstr>
      <vt:lpstr>Arial</vt:lpstr>
      <vt:lpstr>Open Sans</vt:lpstr>
      <vt:lpstr>Luxe</vt:lpstr>
      <vt:lpstr>Отчет о проведении профилактических недель: «Единство многообразия»,  «Мы – за чистые легкие»</vt:lpstr>
      <vt:lpstr>Неделя профилактики экстремизма «Единство многообразия», приуроченная к Международному дню толеранстности</vt:lpstr>
      <vt:lpstr>Презентация PowerPoint</vt:lpstr>
      <vt:lpstr>     В целом Неделя показала, что проведенные мероприятия помогли учащимся школы понять, что мы живем в одном обществе. Вокруг нас тысячи, миллионы, миллиарды людей. У каждого из нас свои интересы, принципы, желания, цели. Каждый из нас выглядит по-разному, но все имеют что-то неповторимое. Для того чтобы объединиться всем вместе, нам необходимо проявлять уважение к чуждым для себя вещам, культурам, обычаям, традициям, Мы должны научиться прислушиваться к мнению окружающих и признавать свои ошибки. Поэтому необходимо стараться сделать так,  чтоб этот мир был полон тепла и любви.</vt:lpstr>
      <vt:lpstr>Неделя профилактики употребления табачных изделий  «Мы – за чистые легкие», приуроченная к Международному дню  отказа от курения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профилактических недель: «Высокая ответственность», «Разноцветная неделя»</dc:title>
  <cp:lastModifiedBy>User</cp:lastModifiedBy>
  <cp:revision>58</cp:revision>
  <dcterms:modified xsi:type="dcterms:W3CDTF">2024-12-09T08:14:00Z</dcterms:modified>
</cp:coreProperties>
</file>