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9" r:id="rId4"/>
  </p:sldIdLst>
  <p:sldSz cx="9144000" cy="5143500" type="screen16x9"/>
  <p:notesSz cx="6858000" cy="9144000"/>
  <p:embeddedFontLst>
    <p:embeddedFont>
      <p:font typeface="Economica" charset="0"/>
      <p:regular r:id="rId6"/>
      <p:bold r:id="rId7"/>
      <p:italic r:id="rId8"/>
      <p:boldItalic r:id="rId9"/>
    </p:embeddedFont>
    <p:embeddedFont>
      <p:font typeface="Open Sans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43" autoAdjust="0"/>
  </p:normalViewPr>
  <p:slideViewPr>
    <p:cSldViewPr snapToGrid="0">
      <p:cViewPr>
        <p:scale>
          <a:sx n="129" d="100"/>
          <a:sy n="129" d="100"/>
        </p:scale>
        <p:origin x="-106" y="-2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71842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6f8954bc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6f8954bc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1877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6f8954bc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6f8954bc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9886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c6f8954bc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c6f8954bc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5066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2749262" y="592974"/>
            <a:ext cx="5917914" cy="16407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dirty="0" smtClean="0"/>
              <a:t>Отчет о проведении профилактической недели «Будущее в моих руках»</a:t>
            </a:r>
            <a:endParaRPr sz="2800" dirty="0"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734937" y="3591787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1</a:t>
            </a:r>
            <a:r>
              <a:rPr lang="ru-RU" dirty="0" smtClean="0"/>
              <a:t> – </a:t>
            </a:r>
            <a:r>
              <a:rPr lang="ru-RU" dirty="0"/>
              <a:t>4</a:t>
            </a:r>
            <a:r>
              <a:rPr lang="ru-RU" dirty="0" smtClean="0"/>
              <a:t> октября 2024 г.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Google Shape;68;p14"/>
          <p:cNvCxnSpPr/>
          <p:nvPr/>
        </p:nvCxnSpPr>
        <p:spPr>
          <a:xfrm>
            <a:off x="420075" y="2927037"/>
            <a:ext cx="8336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252228" y="377558"/>
            <a:ext cx="8520600" cy="7138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Неделя профилактики употребления</a:t>
            </a:r>
            <a:r>
              <a:rPr lang="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алкоголя </a:t>
            </a:r>
            <a:r>
              <a:rPr lang="ru" sz="18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«Будущее в моих руках»</a:t>
            </a:r>
            <a:br>
              <a:rPr lang="ru" sz="18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недели проведены:</a:t>
            </a:r>
            <a:endParaRPr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0" name="Google Shape;70;p14"/>
          <p:cNvGrpSpPr/>
          <p:nvPr/>
        </p:nvGrpSpPr>
        <p:grpSpPr>
          <a:xfrm>
            <a:off x="369350" y="2864883"/>
            <a:ext cx="129000" cy="770742"/>
            <a:chOff x="369350" y="2864883"/>
            <a:chExt cx="129000" cy="770742"/>
          </a:xfrm>
        </p:grpSpPr>
        <p:sp>
          <p:nvSpPr>
            <p:cNvPr id="71" name="Google Shape;71;p14"/>
            <p:cNvSpPr/>
            <p:nvPr/>
          </p:nvSpPr>
          <p:spPr>
            <a:xfrm>
              <a:off x="369350" y="2864883"/>
              <a:ext cx="129000" cy="12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2" name="Google Shape;72;p14"/>
            <p:cNvCxnSpPr/>
            <p:nvPr/>
          </p:nvCxnSpPr>
          <p:spPr>
            <a:xfrm>
              <a:off x="433850" y="2991525"/>
              <a:ext cx="0" cy="6441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sp>
        <p:nvSpPr>
          <p:cNvPr id="73" name="Google Shape;73;p14"/>
          <p:cNvSpPr txBox="1">
            <a:spLocks noGrp="1"/>
          </p:cNvSpPr>
          <p:nvPr>
            <p:ph type="body" idx="4294967295"/>
          </p:nvPr>
        </p:nvSpPr>
        <p:spPr>
          <a:xfrm>
            <a:off x="582809" y="3008701"/>
            <a:ext cx="2537541" cy="12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Акция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«Подари улыбку»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Конкурс рисунков на тему «Скажи нет алкоголю»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4294967295"/>
          </p:nvPr>
        </p:nvSpPr>
        <p:spPr>
          <a:xfrm>
            <a:off x="615024" y="1194726"/>
            <a:ext cx="4222678" cy="14015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Тематические классные часы: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«Ценность человеческого общения»;</a:t>
            </a:r>
          </a:p>
          <a:p>
            <a:pPr marL="0" indent="0">
              <a:buNone/>
            </a:pPr>
            <a:r>
              <a:rPr lang="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«Оставайся трезвым»;</a:t>
            </a:r>
          </a:p>
          <a:p>
            <a:pPr marL="0" lvl="0" indent="0">
              <a:buNone/>
            </a:pPr>
            <a:r>
              <a:rPr lang="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«Лучше горькая правда, чем сладкая ложь»;</a:t>
            </a:r>
          </a:p>
          <a:p>
            <a:pPr marL="0" lvl="0" indent="0">
              <a:buNone/>
            </a:pPr>
            <a:r>
              <a:rPr lang="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«Это не стоит твоей жизни»;</a:t>
            </a:r>
          </a:p>
          <a:p>
            <a:pPr marL="0" lvl="0" indent="0">
              <a:buNone/>
            </a:pPr>
            <a:r>
              <a:rPr lang="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«Я пью полезные напитки» и др.</a:t>
            </a:r>
          </a:p>
          <a:p>
            <a:pPr marL="0" lvl="0" indent="0">
              <a:buNone/>
            </a:pPr>
            <a:endParaRPr lang="ru" sz="1000" b="1" dirty="0" smtClean="0"/>
          </a:p>
        </p:txBody>
      </p:sp>
      <p:grpSp>
        <p:nvGrpSpPr>
          <p:cNvPr id="78" name="Google Shape;78;p14"/>
          <p:cNvGrpSpPr/>
          <p:nvPr/>
        </p:nvGrpSpPr>
        <p:grpSpPr>
          <a:xfrm>
            <a:off x="3104986" y="2927037"/>
            <a:ext cx="129000" cy="773079"/>
            <a:chOff x="3484800" y="2862533"/>
            <a:chExt cx="129000" cy="773079"/>
          </a:xfrm>
        </p:grpSpPr>
        <p:sp>
          <p:nvSpPr>
            <p:cNvPr id="79" name="Google Shape;79;p14"/>
            <p:cNvSpPr/>
            <p:nvPr/>
          </p:nvSpPr>
          <p:spPr>
            <a:xfrm>
              <a:off x="3484800" y="2862533"/>
              <a:ext cx="129000" cy="12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0" name="Google Shape;80;p14"/>
            <p:cNvCxnSpPr/>
            <p:nvPr/>
          </p:nvCxnSpPr>
          <p:spPr>
            <a:xfrm>
              <a:off x="3546200" y="2991513"/>
              <a:ext cx="0" cy="6441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82" name="Google Shape;82;p14"/>
          <p:cNvGrpSpPr/>
          <p:nvPr/>
        </p:nvGrpSpPr>
        <p:grpSpPr>
          <a:xfrm>
            <a:off x="4687075" y="1339003"/>
            <a:ext cx="129000" cy="1257296"/>
            <a:chOff x="5144075" y="1736575"/>
            <a:chExt cx="129000" cy="1257296"/>
          </a:xfrm>
        </p:grpSpPr>
        <p:sp>
          <p:nvSpPr>
            <p:cNvPr id="83" name="Google Shape;83;p14"/>
            <p:cNvSpPr/>
            <p:nvPr/>
          </p:nvSpPr>
          <p:spPr>
            <a:xfrm>
              <a:off x="5144075" y="2864871"/>
              <a:ext cx="129000" cy="12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4" name="Google Shape;84;p14"/>
            <p:cNvCxnSpPr/>
            <p:nvPr/>
          </p:nvCxnSpPr>
          <p:spPr>
            <a:xfrm rot="10800000">
              <a:off x="5208575" y="1736575"/>
              <a:ext cx="0" cy="11283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86" name="Google Shape;86;p14"/>
          <p:cNvGrpSpPr/>
          <p:nvPr/>
        </p:nvGrpSpPr>
        <p:grpSpPr>
          <a:xfrm>
            <a:off x="5709775" y="2948505"/>
            <a:ext cx="129000" cy="770742"/>
            <a:chOff x="6657900" y="2864871"/>
            <a:chExt cx="129000" cy="770742"/>
          </a:xfrm>
        </p:grpSpPr>
        <p:sp>
          <p:nvSpPr>
            <p:cNvPr id="87" name="Google Shape;87;p14"/>
            <p:cNvSpPr/>
            <p:nvPr/>
          </p:nvSpPr>
          <p:spPr>
            <a:xfrm>
              <a:off x="6657900" y="2864871"/>
              <a:ext cx="129000" cy="12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8" name="Google Shape;88;p14"/>
            <p:cNvCxnSpPr/>
            <p:nvPr/>
          </p:nvCxnSpPr>
          <p:spPr>
            <a:xfrm>
              <a:off x="6722400" y="2991513"/>
              <a:ext cx="0" cy="6441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sp>
        <p:nvSpPr>
          <p:cNvPr id="24" name="Google Shape;77;p14"/>
          <p:cNvSpPr txBox="1">
            <a:spLocks/>
          </p:cNvSpPr>
          <p:nvPr/>
        </p:nvSpPr>
        <p:spPr>
          <a:xfrm>
            <a:off x="4869951" y="1212383"/>
            <a:ext cx="4140485" cy="1647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buFont typeface="Open Sans"/>
              <a:buNone/>
            </a:pPr>
            <a:r>
              <a:rPr lang="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Профилактические беседы:</a:t>
            </a:r>
          </a:p>
          <a:p>
            <a:pPr marL="0" indent="0">
              <a:buFont typeface="Open Sans"/>
              <a:buNone/>
            </a:pPr>
            <a:r>
              <a:rPr lang="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«Алкоголь. Мифы и реальность»;</a:t>
            </a:r>
          </a:p>
          <a:p>
            <a:pPr marL="0" indent="0">
              <a:buFont typeface="Open Sans"/>
              <a:buNone/>
            </a:pPr>
            <a:r>
              <a:rPr lang="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«Знаешь сам – расскажи товарищу»;</a:t>
            </a:r>
          </a:p>
          <a:p>
            <a:pPr marL="0" indent="0">
              <a:buFont typeface="Open Sans"/>
              <a:buNone/>
            </a:pPr>
            <a:r>
              <a:rPr lang="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«Сумей отказаться»;</a:t>
            </a:r>
          </a:p>
          <a:p>
            <a:pPr marL="0" indent="0">
              <a:buNone/>
            </a:pPr>
            <a:r>
              <a:rPr lang="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«Причина одна – последствий множество»;</a:t>
            </a:r>
          </a:p>
          <a:p>
            <a:pPr marL="0" indent="0">
              <a:buNone/>
            </a:pPr>
            <a:r>
              <a:rPr lang="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«Здоровый образ жизни»;</a:t>
            </a:r>
          </a:p>
          <a:p>
            <a:pPr marL="0" indent="0">
              <a:buNone/>
            </a:pPr>
            <a:r>
              <a:rPr lang="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«Трезвость – выбор сильных» и др.</a:t>
            </a:r>
          </a:p>
          <a:p>
            <a:pPr marL="0" indent="0">
              <a:buFont typeface="Open Sans"/>
              <a:buNone/>
            </a:pPr>
            <a:endParaRPr lang="ru" sz="1000" b="1" dirty="0" smtClean="0"/>
          </a:p>
        </p:txBody>
      </p:sp>
      <p:sp>
        <p:nvSpPr>
          <p:cNvPr id="25" name="Google Shape;73;p14"/>
          <p:cNvSpPr txBox="1">
            <a:spLocks/>
          </p:cNvSpPr>
          <p:nvPr/>
        </p:nvSpPr>
        <p:spPr>
          <a:xfrm>
            <a:off x="3467776" y="3004469"/>
            <a:ext cx="2174400" cy="735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ctr">
              <a:buFont typeface="Open Sans"/>
              <a:buNone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Спортивные эстафеты  «В здоровом теле здоровый дух»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Google Shape;73;p14"/>
          <p:cNvSpPr txBox="1">
            <a:spLocks/>
          </p:cNvSpPr>
          <p:nvPr/>
        </p:nvSpPr>
        <p:spPr>
          <a:xfrm>
            <a:off x="5952412" y="3008701"/>
            <a:ext cx="2960514" cy="136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buFont typeface="Open Sans"/>
              <a:buNone/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 проведении мероприятий для наглядности использовались презентации, видеосюжеты по профилактике алкоголизма «Мифы и правда об алкоголе», «Влияние алкоголя на организм человека»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oogle Shape;70;p14"/>
          <p:cNvGrpSpPr/>
          <p:nvPr/>
        </p:nvGrpSpPr>
        <p:grpSpPr>
          <a:xfrm>
            <a:off x="6518707" y="4326931"/>
            <a:ext cx="119816" cy="560390"/>
            <a:chOff x="369350" y="2864883"/>
            <a:chExt cx="129000" cy="770742"/>
          </a:xfrm>
        </p:grpSpPr>
        <p:sp>
          <p:nvSpPr>
            <p:cNvPr id="23" name="Google Shape;71;p14"/>
            <p:cNvSpPr/>
            <p:nvPr/>
          </p:nvSpPr>
          <p:spPr>
            <a:xfrm>
              <a:off x="369350" y="2864883"/>
              <a:ext cx="129000" cy="12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6" name="Google Shape;72;p14"/>
            <p:cNvCxnSpPr/>
            <p:nvPr/>
          </p:nvCxnSpPr>
          <p:spPr>
            <a:xfrm>
              <a:off x="433850" y="2991525"/>
              <a:ext cx="0" cy="6441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sp>
        <p:nvSpPr>
          <p:cNvPr id="27" name="Google Shape;73;p14"/>
          <p:cNvSpPr txBox="1">
            <a:spLocks/>
          </p:cNvSpPr>
          <p:nvPr/>
        </p:nvSpPr>
        <p:spPr>
          <a:xfrm>
            <a:off x="420075" y="4151914"/>
            <a:ext cx="6218448" cy="735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buFont typeface="Open Sans"/>
              <a:buNone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В рамках Недели были проведены классные родительские собрания на темы: «Семейные  ценности и традиции. Воспитательный потенциал семьи», «Родители, дети, привычки, здоровье».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158297" y="2560321"/>
            <a:ext cx="5324731" cy="17890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just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Проводимые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мероприятия были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направлены на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культуры поведения у учащихся, на борьбу с вредными привычками, развитие у учащихся навыков проявления силы воли и принятия собственных решений.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Всего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проведено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34 мероприятия,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которых приняли участие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615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обучающихся,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324 родителя (законных представителя), 31 педагог.</a:t>
            </a:r>
            <a:endParaRPr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User\Downloads\image-22-10-24-09-00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97" y="190622"/>
            <a:ext cx="2767781" cy="2163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ownloads\image-22-10-24-09-00-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966" y="190622"/>
            <a:ext cx="2855288" cy="2163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sun9-25.userapi.com/impg/0MmAPN04Lh6LNBXXjgPtTma5VBwdv4BzrxgYyA/ofBpfvi52mk.jpg?size=2560x1920&amp;quality=95&amp;sign=615364ec74d16c6c3056f239e2defa73&amp;type=album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479" y="190622"/>
            <a:ext cx="2960246" cy="2163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sun9-33.userapi.com/impg/XyQk-3kvAGtNjTRdb4ShQ7YTKeIQFtifB5dkvw/yIfqahD2p2w.jpg?size=2560x1920&amp;quality=95&amp;sign=10a1629618bf859218ae21034c12295c&amp;type=album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479" y="2497271"/>
            <a:ext cx="2960246" cy="2098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229</Words>
  <Application>Microsoft Office PowerPoint</Application>
  <PresentationFormat>Экран (16:9)</PresentationFormat>
  <Paragraphs>25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Economica</vt:lpstr>
      <vt:lpstr>Open Sans</vt:lpstr>
      <vt:lpstr>Times New Roman</vt:lpstr>
      <vt:lpstr>Luxe</vt:lpstr>
      <vt:lpstr>Отчет о проведении профилактической недели «Будущее в моих руках»</vt:lpstr>
      <vt:lpstr>Неделя профилактики употребления алкоголя «Будущее в моих руках» в рамках недели проведены:</vt:lpstr>
      <vt:lpstr>     Проводимые мероприятия были направлены на формирование культуры поведения у учащихся, на борьбу с вредными привычками, развитие у учащихся навыков проявления силы воли и принятия собственных решений.            Всего проведено 34 мероприятия, в которых приняли участие 615 обучающихся, 324 родителя (законных представителя), 31 педагог.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проведении профилактических недель: «Высокая ответственность», «Разноцветная неделя»</dc:title>
  <cp:lastModifiedBy>User</cp:lastModifiedBy>
  <cp:revision>46</cp:revision>
  <dcterms:modified xsi:type="dcterms:W3CDTF">2024-10-22T13:51:44Z</dcterms:modified>
</cp:coreProperties>
</file>