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</p:sldIdLst>
  <p:sldSz cx="9144000" cy="5143500" type="screen16x9"/>
  <p:notesSz cx="6858000" cy="9144000"/>
  <p:embeddedFontLs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 varScale="1">
        <p:scale>
          <a:sx n="138" d="100"/>
          <a:sy n="138" d="100"/>
        </p:scale>
        <p:origin x="83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84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8954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8954b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27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06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8954b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8954b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98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8954b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8954b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f8954b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f8954b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58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137025" y="958600"/>
            <a:ext cx="5917914" cy="164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Отчет о проведении профилактических недель: «Высокая ответственность», «Разноцветная неделя»</a:t>
            </a:r>
            <a:endParaRPr sz="28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568682" y="358486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2-6 сентября 2024 г.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9 – 13 сентября 2024 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420075" y="2927037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70603" y="285163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профилактики безнадзорности, беспризорности и правонарушений в подростковой среде 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«Высокая ответственность»</a:t>
            </a:r>
            <a:endParaRPr sz="1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69350" y="2864883"/>
            <a:ext cx="129000" cy="770742"/>
            <a:chOff x="369350" y="2864883"/>
            <a:chExt cx="129000" cy="770742"/>
          </a:xfrm>
        </p:grpSpPr>
        <p:sp>
          <p:nvSpPr>
            <p:cNvPr id="71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82809" y="3008701"/>
            <a:ext cx="2537541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 памяти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«Беслан – наша трагедия»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рисунков на тему «Мы знаем свои права»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615024" y="1194726"/>
            <a:ext cx="4222678" cy="1401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Тематические классные часы: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«Мы против терроризма»;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«Мы помним. Мы скорбим. Трагедия Беслана»;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«Терроризм – угроза обществу»;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«Профилактика экстремизма в молодежной среде»;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«Ты не прав, если не знаешь прав» и др.</a:t>
            </a:r>
          </a:p>
          <a:p>
            <a:pPr marL="0" lvl="0" indent="0">
              <a:buNone/>
            </a:pPr>
            <a:endParaRPr lang="ru" sz="1000" b="1" dirty="0" smtClean="0"/>
          </a:p>
        </p:txBody>
      </p:sp>
      <p:grpSp>
        <p:nvGrpSpPr>
          <p:cNvPr id="78" name="Google Shape;78;p14"/>
          <p:cNvGrpSpPr/>
          <p:nvPr/>
        </p:nvGrpSpPr>
        <p:grpSpPr>
          <a:xfrm>
            <a:off x="3104986" y="2927037"/>
            <a:ext cx="129000" cy="773079"/>
            <a:chOff x="3484800" y="2862533"/>
            <a:chExt cx="129000" cy="773079"/>
          </a:xfrm>
        </p:grpSpPr>
        <p:sp>
          <p:nvSpPr>
            <p:cNvPr id="79" name="Google Shape;79;p14"/>
            <p:cNvSpPr/>
            <p:nvPr/>
          </p:nvSpPr>
          <p:spPr>
            <a:xfrm>
              <a:off x="3484800" y="286253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" name="Google Shape;80;p14"/>
            <p:cNvCxnSpPr/>
            <p:nvPr/>
          </p:nvCxnSpPr>
          <p:spPr>
            <a:xfrm>
              <a:off x="35462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4588125" y="1362025"/>
            <a:ext cx="129000" cy="1257296"/>
            <a:chOff x="5144075" y="1736575"/>
            <a:chExt cx="129000" cy="1257296"/>
          </a:xfrm>
        </p:grpSpPr>
        <p:sp>
          <p:nvSpPr>
            <p:cNvPr id="83" name="Google Shape;83;p14"/>
            <p:cNvSpPr/>
            <p:nvPr/>
          </p:nvSpPr>
          <p:spPr>
            <a:xfrm>
              <a:off x="5144075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4"/>
            <p:cNvCxnSpPr/>
            <p:nvPr/>
          </p:nvCxnSpPr>
          <p:spPr>
            <a:xfrm rot="10800000">
              <a:off x="5208575" y="1736575"/>
              <a:ext cx="0" cy="112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" name="Google Shape;86;p14"/>
          <p:cNvGrpSpPr/>
          <p:nvPr/>
        </p:nvGrpSpPr>
        <p:grpSpPr>
          <a:xfrm>
            <a:off x="5709775" y="2948505"/>
            <a:ext cx="129000" cy="770742"/>
            <a:chOff x="6657900" y="2864871"/>
            <a:chExt cx="129000" cy="770742"/>
          </a:xfrm>
        </p:grpSpPr>
        <p:sp>
          <p:nvSpPr>
            <p:cNvPr id="87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" name="Google Shape;77;p14"/>
          <p:cNvSpPr txBox="1">
            <a:spLocks/>
          </p:cNvSpPr>
          <p:nvPr/>
        </p:nvSpPr>
        <p:spPr>
          <a:xfrm>
            <a:off x="4869951" y="1212383"/>
            <a:ext cx="4140485" cy="140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беседы: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«Преступление и правонарушение. Ответственность, предусмотренная законодательством»;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«Права и обязанности школьника»;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беседа по вопросам профилактики безнадзорности и правонарушений и др.</a:t>
            </a:r>
            <a:endParaRPr lang="ru" sz="1000" b="1" dirty="0" smtClean="0"/>
          </a:p>
        </p:txBody>
      </p:sp>
      <p:sp>
        <p:nvSpPr>
          <p:cNvPr id="25" name="Google Shape;73;p14"/>
          <p:cNvSpPr txBox="1">
            <a:spLocks/>
          </p:cNvSpPr>
          <p:nvPr/>
        </p:nvSpPr>
        <p:spPr>
          <a:xfrm>
            <a:off x="3664375" y="3013071"/>
            <a:ext cx="2174400" cy="12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Проведены тренировочные эвакуации и инструктажи для сотрудников и обучающихся в случае возникновения чрезвычайных ситуаций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73;p14"/>
          <p:cNvSpPr txBox="1">
            <a:spLocks/>
          </p:cNvSpPr>
          <p:nvPr/>
        </p:nvSpPr>
        <p:spPr>
          <a:xfrm>
            <a:off x="5952411" y="3008701"/>
            <a:ext cx="3058025" cy="1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с 6 сентября 2024г. Проводится муниципальный конкурс «Профилактика экстремизма и терроризма в образовательных организациях Балаганского района»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70;p14"/>
          <p:cNvGrpSpPr/>
          <p:nvPr/>
        </p:nvGrpSpPr>
        <p:grpSpPr>
          <a:xfrm>
            <a:off x="8777853" y="3834430"/>
            <a:ext cx="129000" cy="770742"/>
            <a:chOff x="369350" y="2864883"/>
            <a:chExt cx="129000" cy="770742"/>
          </a:xfrm>
        </p:grpSpPr>
        <p:sp>
          <p:nvSpPr>
            <p:cNvPr id="23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59" y="2355273"/>
            <a:ext cx="3738051" cy="2639291"/>
          </a:xfrm>
          <a:prstGeom prst="rect">
            <a:avLst/>
          </a:prstGeom>
        </p:spPr>
      </p:pic>
      <p:pic>
        <p:nvPicPr>
          <p:cNvPr id="8" name="Рисунок 7" descr="C:\Users\User\Downloads\IMG-9b6d4f002ea36c2c48e8c6170c1b0e00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6262" b="-75636"/>
          <a:stretch/>
        </p:blipFill>
        <p:spPr bwMode="auto">
          <a:xfrm>
            <a:off x="4551218" y="164093"/>
            <a:ext cx="5204574" cy="368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5.userapi.com/impg/b62NHDUGXVMo1mz82faIOnBf3scI5HRIyc3FRg/y__bz62uq0o.jpg?size=1600x1295&amp;quality=95&amp;sign=68b5b8f847b79caf0336a9f236daf99a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1" y="2355273"/>
            <a:ext cx="3504668" cy="263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11.userapi.com/impg/rlQ0rFKCD4kA1I4Y6amPCZxJSVzVqV85LFjVwg/WERp0pDiRk4.jpg?size=1280x960&amp;quality=95&amp;sign=db502219cab8efaf6495f36b3e22eab4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0" y="164093"/>
            <a:ext cx="3130595" cy="209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36.userapi.com/impg/r-GzOiiyIRxYPYzM9pCaVEelsiB9rFlD2G2MBw/CZOevFG-1es.jpg?size=1600x1200&amp;quality=95&amp;sign=7eca606050be0a34a8dfde2fc0870769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51" y="1315102"/>
            <a:ext cx="2536005" cy="177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21241" y="3256907"/>
            <a:ext cx="8270696" cy="14383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В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рамках данной Неделе обучающиеся расширили представления о том, что они являются частью многонационального общества, где все представители имеют равные права, повышен уровень осведомленности о наиболее актуальных интернет-угрозах, сформированы навыки и осознанные подходы к противодействию интернет-угрозам.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https://sun9-44.userapi.com/impg/ZiDv05h4db2gTI2D-doYtW1vWqoOorxTqwhJVg/NlnQTp6PmWM.jpg?size=1200x1600&amp;quality=95&amp;sign=7716a77abc0041735f138c2bd79912bf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32" y="138545"/>
            <a:ext cx="2685703" cy="317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.userapi.com/impg/C6lKF42dJtYRaKGzEnAc4JmyzQVFV-Qk2_0YoA/vDTO0GY6FQM.jpg?size=1600x1200&amp;quality=95&amp;sign=7dc32a2e4db1d884ea8e040e3841b50b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4" y="371658"/>
            <a:ext cx="3249641" cy="265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219232" y="200641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Неделя профилактики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суицидального поведения среди несовершеннолетних 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«Разноцветная неделя»</a:t>
            </a:r>
            <a:endParaRPr sz="1800" dirty="0"/>
          </a:p>
        </p:txBody>
      </p:sp>
      <p:cxnSp>
        <p:nvCxnSpPr>
          <p:cNvPr id="110" name="Google Shape;110;p17"/>
          <p:cNvCxnSpPr/>
          <p:nvPr/>
        </p:nvCxnSpPr>
        <p:spPr>
          <a:xfrm>
            <a:off x="7291148" y="1381784"/>
            <a:ext cx="4149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1" name="Google Shape;111;p17"/>
          <p:cNvGrpSpPr/>
          <p:nvPr/>
        </p:nvGrpSpPr>
        <p:grpSpPr>
          <a:xfrm>
            <a:off x="437825" y="1568589"/>
            <a:ext cx="2685450" cy="3086700"/>
            <a:chOff x="437825" y="1568589"/>
            <a:chExt cx="2685450" cy="3086700"/>
          </a:xfrm>
        </p:grpSpPr>
        <p:sp>
          <p:nvSpPr>
            <p:cNvPr id="112" name="Google Shape;112;p17"/>
            <p:cNvSpPr/>
            <p:nvPr/>
          </p:nvSpPr>
          <p:spPr>
            <a:xfrm>
              <a:off x="440075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437825" y="1568589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body" idx="4294967295"/>
          </p:nvPr>
        </p:nvSpPr>
        <p:spPr>
          <a:xfrm>
            <a:off x="516625" y="1562875"/>
            <a:ext cx="2484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tx1"/>
                </a:solidFill>
              </a:rPr>
              <a:t>Черно</a:t>
            </a:r>
            <a:r>
              <a:rPr lang="ru" b="1" dirty="0" smtClean="0">
                <a:solidFill>
                  <a:schemeClr val="lt1"/>
                </a:solidFill>
              </a:rPr>
              <a:t>-белый день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294967295"/>
          </p:nvPr>
        </p:nvSpPr>
        <p:spPr>
          <a:xfrm>
            <a:off x="517999" y="2091275"/>
            <a:ext cx="2599925" cy="150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отразить значимость каждого ребенка в классном коллективе.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дня проведены: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«Мой класс – моя семья» (кл. час);</a:t>
            </a:r>
          </a:p>
          <a:p>
            <a:pPr marL="0" lvl="0" indent="0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просмотр тематических видеороликов;</a:t>
            </a:r>
          </a:p>
          <a:p>
            <a:pPr marL="0" lvl="0" indent="0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«Мы – это много я» (акция).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oogle Shape;116;p17"/>
          <p:cNvGrpSpPr/>
          <p:nvPr/>
        </p:nvGrpSpPr>
        <p:grpSpPr>
          <a:xfrm>
            <a:off x="3230400" y="1568589"/>
            <a:ext cx="2683200" cy="3086700"/>
            <a:chOff x="3230400" y="1568589"/>
            <a:chExt cx="2683200" cy="3086700"/>
          </a:xfrm>
        </p:grpSpPr>
        <p:sp>
          <p:nvSpPr>
            <p:cNvPr id="117" name="Google Shape;117;p17"/>
            <p:cNvSpPr/>
            <p:nvPr/>
          </p:nvSpPr>
          <p:spPr>
            <a:xfrm>
              <a:off x="3230400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3230400" y="1568600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7"/>
          <p:cNvSpPr txBox="1">
            <a:spLocks noGrp="1"/>
          </p:cNvSpPr>
          <p:nvPr>
            <p:ph type="body" idx="4294967295"/>
          </p:nvPr>
        </p:nvSpPr>
        <p:spPr>
          <a:xfrm>
            <a:off x="3316800" y="1562875"/>
            <a:ext cx="2484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FF3300"/>
                </a:solidFill>
                <a:latin typeface="+mj-lt"/>
              </a:rPr>
              <a:t>Оранжевый день</a:t>
            </a:r>
            <a:endParaRPr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4294967295"/>
          </p:nvPr>
        </p:nvSpPr>
        <p:spPr>
          <a:xfrm>
            <a:off x="3316825" y="2091277"/>
            <a:ext cx="2484275" cy="1658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осознание своей гражданской позиции через привлечение к общественно значимым мероприятиям.</a:t>
            </a:r>
          </a:p>
          <a:p>
            <a:pPr marL="0" lvl="0" indent="0">
              <a:buNone/>
            </a:pP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дня проведены: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просмотр видеороликов на тему «Посмотри. Обсуди. Осмысли», «Интернет – вред или польза»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6022975" y="1568589"/>
            <a:ext cx="2685450" cy="3086700"/>
            <a:chOff x="6022975" y="1568589"/>
            <a:chExt cx="2685450" cy="3086700"/>
          </a:xfrm>
        </p:grpSpPr>
        <p:sp>
          <p:nvSpPr>
            <p:cNvPr id="122" name="Google Shape;122;p17"/>
            <p:cNvSpPr/>
            <p:nvPr/>
          </p:nvSpPr>
          <p:spPr>
            <a:xfrm>
              <a:off x="6022975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6025225" y="1568600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7"/>
          <p:cNvSpPr txBox="1">
            <a:spLocks noGrp="1"/>
          </p:cNvSpPr>
          <p:nvPr>
            <p:ph type="body" idx="4294967295"/>
          </p:nvPr>
        </p:nvSpPr>
        <p:spPr>
          <a:xfrm>
            <a:off x="6107075" y="1562875"/>
            <a:ext cx="2484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FF0000"/>
                </a:solidFill>
                <a:latin typeface="+mj-lt"/>
              </a:rPr>
              <a:t>Красный день</a:t>
            </a:r>
            <a:endParaRPr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4294967295"/>
          </p:nvPr>
        </p:nvSpPr>
        <p:spPr>
          <a:xfrm>
            <a:off x="6105400" y="2091277"/>
            <a:ext cx="2494500" cy="2449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rgbClr val="000000"/>
              </a:buClr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день проходил под лозунгом «Конфликту – есть решение!»</a:t>
            </a:r>
          </a:p>
          <a:p>
            <a:pPr marL="0" lvl="0" indent="0" algn="just">
              <a:buClr>
                <a:srgbClr val="000000"/>
              </a:buClr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дня проведены:</a:t>
            </a:r>
          </a:p>
          <a:p>
            <a:pPr marL="0" lvl="0" indent="0">
              <a:buClr>
                <a:srgbClr val="000000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профилактические беседы (в рамках бесед была рассказана информация о стрессе, о признаках стрессового напряжения и основных способах борьбы со стрессом);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0000"/>
              </a:buClr>
              <a:buNone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оформлен стенд «Я выбираю жизнь!» с номерами телефонов доверия и позитивными жизненными установками.</a:t>
            </a:r>
          </a:p>
        </p:txBody>
      </p:sp>
      <p:sp>
        <p:nvSpPr>
          <p:cNvPr id="19" name="Google Shape;109;p17"/>
          <p:cNvSpPr txBox="1">
            <a:spLocks/>
          </p:cNvSpPr>
          <p:nvPr/>
        </p:nvSpPr>
        <p:spPr>
          <a:xfrm>
            <a:off x="437825" y="1017290"/>
            <a:ext cx="8520600" cy="37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just"/>
            <a:r>
              <a:rPr lang="ru-RU" sz="1400" b="1" dirty="0" smtClean="0">
                <a:latin typeface="+mj-lt"/>
              </a:rPr>
              <a:t>В рамках проведения мероприятий каждый день был «окрашен» в свой цвет: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7"/>
          <p:cNvCxnSpPr/>
          <p:nvPr/>
        </p:nvCxnSpPr>
        <p:spPr>
          <a:xfrm>
            <a:off x="8185000" y="304745"/>
            <a:ext cx="4149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1" name="Google Shape;111;p17"/>
          <p:cNvGrpSpPr/>
          <p:nvPr/>
        </p:nvGrpSpPr>
        <p:grpSpPr>
          <a:xfrm>
            <a:off x="183407" y="194644"/>
            <a:ext cx="2685450" cy="2661572"/>
            <a:chOff x="437825" y="1568589"/>
            <a:chExt cx="2685450" cy="3086700"/>
          </a:xfrm>
        </p:grpSpPr>
        <p:sp>
          <p:nvSpPr>
            <p:cNvPr id="112" name="Google Shape;112;p17"/>
            <p:cNvSpPr/>
            <p:nvPr/>
          </p:nvSpPr>
          <p:spPr>
            <a:xfrm>
              <a:off x="440075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437825" y="1568589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body" idx="4294967295"/>
          </p:nvPr>
        </p:nvSpPr>
        <p:spPr>
          <a:xfrm>
            <a:off x="182299" y="139008"/>
            <a:ext cx="2484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0070C0"/>
                </a:solidFill>
              </a:rPr>
              <a:t>Синий день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294967295"/>
          </p:nvPr>
        </p:nvSpPr>
        <p:spPr>
          <a:xfrm>
            <a:off x="372153" y="668217"/>
            <a:ext cx="2599925" cy="1658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создание благоприятной психологической обстановки.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дня проведены: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«Ларец добрых пожеланий» (акция)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акции: поддержка каждого учащегося, создание благоприятного эмоционального климата в школе, получение положительных эмоций. </a:t>
            </a:r>
          </a:p>
        </p:txBody>
      </p:sp>
      <p:grpSp>
        <p:nvGrpSpPr>
          <p:cNvPr id="116" name="Google Shape;116;p17"/>
          <p:cNvGrpSpPr/>
          <p:nvPr/>
        </p:nvGrpSpPr>
        <p:grpSpPr>
          <a:xfrm>
            <a:off x="2932385" y="194644"/>
            <a:ext cx="2683200" cy="2661572"/>
            <a:chOff x="3230400" y="1568589"/>
            <a:chExt cx="2683200" cy="3086700"/>
          </a:xfrm>
        </p:grpSpPr>
        <p:sp>
          <p:nvSpPr>
            <p:cNvPr id="117" name="Google Shape;117;p17"/>
            <p:cNvSpPr/>
            <p:nvPr/>
          </p:nvSpPr>
          <p:spPr>
            <a:xfrm>
              <a:off x="3230400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3230400" y="1568600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7"/>
          <p:cNvSpPr txBox="1">
            <a:spLocks noGrp="1"/>
          </p:cNvSpPr>
          <p:nvPr>
            <p:ph type="body" idx="4294967295"/>
          </p:nvPr>
        </p:nvSpPr>
        <p:spPr>
          <a:xfrm>
            <a:off x="3153486" y="137913"/>
            <a:ext cx="2484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00B050"/>
                </a:solidFill>
                <a:latin typeface="+mj-lt"/>
              </a:rPr>
              <a:t>Зеленый день</a:t>
            </a:r>
            <a:endParaRPr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4294967295"/>
          </p:nvPr>
        </p:nvSpPr>
        <p:spPr>
          <a:xfrm>
            <a:off x="3175712" y="668217"/>
            <a:ext cx="2484275" cy="1658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детско-родительских отношений.</a:t>
            </a:r>
          </a:p>
          <a:p>
            <a:pPr marL="0" lvl="0" indent="0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дня обучающиеся начальных классов рассказывали, за что они любят своих родителей.</a:t>
            </a: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5739804" y="194644"/>
            <a:ext cx="3238076" cy="2661572"/>
            <a:chOff x="6022975" y="1568589"/>
            <a:chExt cx="2685450" cy="2661572"/>
          </a:xfrm>
        </p:grpSpPr>
        <p:sp>
          <p:nvSpPr>
            <p:cNvPr id="122" name="Google Shape;122;p17"/>
            <p:cNvSpPr/>
            <p:nvPr/>
          </p:nvSpPr>
          <p:spPr>
            <a:xfrm>
              <a:off x="6022975" y="1568589"/>
              <a:ext cx="2683200" cy="2661572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6025225" y="1568600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/>
                <a:t>Мероприятия с родителями </a:t>
              </a:r>
              <a:endParaRPr sz="1600" b="1" dirty="0"/>
            </a:p>
          </p:txBody>
        </p:sp>
      </p:grpSp>
      <p:sp>
        <p:nvSpPr>
          <p:cNvPr id="125" name="Google Shape;125;p17"/>
          <p:cNvSpPr txBox="1">
            <a:spLocks noGrp="1"/>
          </p:cNvSpPr>
          <p:nvPr>
            <p:ph type="body" idx="4294967295"/>
          </p:nvPr>
        </p:nvSpPr>
        <p:spPr>
          <a:xfrm>
            <a:off x="5774942" y="696493"/>
            <a:ext cx="3220138" cy="2449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rgbClr val="000000"/>
              </a:buClr>
              <a:buNone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родительского собрания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рассмотрен вопрос на темы: </a:t>
            </a:r>
          </a:p>
          <a:p>
            <a:pPr marL="0" lvl="0" indent="0" algn="just">
              <a:buClr>
                <a:srgbClr val="000000"/>
              </a:buClr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«Профилактика суицидального поведения»; </a:t>
            </a:r>
          </a:p>
          <a:p>
            <a:pPr marL="0" lvl="0" indent="0" algn="just">
              <a:buClr>
                <a:srgbClr val="000000"/>
              </a:buClr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помогать ребенку делать уроки». </a:t>
            </a:r>
          </a:p>
          <a:p>
            <a:pPr marL="0" lvl="0" indent="0" algn="just">
              <a:buClr>
                <a:srgbClr val="000000"/>
              </a:buClr>
              <a:buNone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учеников получили помощь 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памятки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темы: </a:t>
            </a:r>
          </a:p>
          <a:p>
            <a:pPr marL="0" lvl="0" indent="0" algn="just">
              <a:buClr>
                <a:srgbClr val="000000"/>
              </a:buClr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«Конструктивное поведение в конфликтных ситуациях»;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srgbClr val="000000"/>
              </a:buClr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о важности родительской поддержки для ребенка.</a:t>
            </a:r>
            <a:endParaRPr lang="ru-RU" sz="105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09;p17"/>
          <p:cNvSpPr txBox="1">
            <a:spLocks/>
          </p:cNvSpPr>
          <p:nvPr/>
        </p:nvSpPr>
        <p:spPr>
          <a:xfrm>
            <a:off x="372153" y="3884550"/>
            <a:ext cx="8520600" cy="92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just"/>
            <a:r>
              <a:rPr lang="ru-RU" sz="1400" b="1" dirty="0" smtClean="0">
                <a:latin typeface="+mj-lt"/>
              </a:rPr>
              <a:t>     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85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473938" y="443436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18"/>
          <p:cNvCxnSpPr/>
          <p:nvPr/>
        </p:nvCxnSpPr>
        <p:spPr>
          <a:xfrm>
            <a:off x="3021442" y="443436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18"/>
          <p:cNvCxnSpPr/>
          <p:nvPr/>
        </p:nvCxnSpPr>
        <p:spPr>
          <a:xfrm>
            <a:off x="5512512" y="4443511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7864814" y="445501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Рисунок 19" descr="https://sun9-27.userapi.com/impg/dSp2gAP6_f6Q9XzmxAVjWzB2mGm8tuepMxelsg/WZKeEQfoUvQ.jpg?size=1600x1200&amp;quality=95&amp;sign=d0e679d924bac9eb084e22f3ca9e1ec1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3" y="120593"/>
            <a:ext cx="2837142" cy="211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sun9-24.userapi.com/impg/Cdt1ZK2rXbz6MOsy0G-b4qDKwsu1IRquyp4mTw/mBIBvCwambg.jpg?size=1600x1200&amp;quality=95&amp;sign=a56e912849c26290c27c2d68b8067457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92" y="120592"/>
            <a:ext cx="2830216" cy="211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sun9-45.userapi.com/impg/KJkAue3pP9oqjPvuxR0gNwd3UKgTJnSlhrW0Lw/wBdSfUsFhGI.jpg?size=470x406&amp;quality=96&amp;sign=63357490fcc338a1e9d9ece4acf4f9d5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14" y="120593"/>
            <a:ext cx="2573906" cy="21169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803" y="2605192"/>
            <a:ext cx="88292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Неделя проведена по плану, продуктивно. На протяжении всей Недели ребята участвовали во всех тематических внеклассных мероприятиях. Проведенные в ходе Недели мероприятия воспитывали у учащихся волевые качества, были направлены на умение противостоять трудным жизненным обстоятельствам. </a:t>
            </a:r>
          </a:p>
          <a:p>
            <a:pPr algn="just"/>
            <a:r>
              <a:rPr lang="ru-RU" dirty="0"/>
              <a:t>     </a:t>
            </a:r>
            <a:r>
              <a:rPr lang="ru-RU" b="1" dirty="0"/>
              <a:t>Общий позитивный настрой ребенка на школу, на коллектив учащихся, на учителей дает положительные результаты и во взаимоотношениях со сверстниками, и в учебной деятельности. Такая Неделя нужна как детям, так и взрослым, потому что вносят, свежую струю в учебную и внеклассную жизнь школьного коллектива.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593</Words>
  <Application>Microsoft Office PowerPoint</Application>
  <PresentationFormat>Экран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Economica</vt:lpstr>
      <vt:lpstr>Arial</vt:lpstr>
      <vt:lpstr>Open Sans</vt:lpstr>
      <vt:lpstr>Luxe</vt:lpstr>
      <vt:lpstr>Отчет о проведении профилактических недель: «Высокая ответственность», «Разноцветная неделя»</vt:lpstr>
      <vt:lpstr>Неделя профилактики безнадзорности, беспризорности и правонарушений в подростковой среде «Высокая ответственность»</vt:lpstr>
      <vt:lpstr>Презентация PowerPoint</vt:lpstr>
      <vt:lpstr>    В рамках данной Неделе обучающиеся расширили представления о том, что они являются частью многонационального общества, где все представители имеют равные права, повышен уровень осведомленности о наиболее актуальных интернет-угрозах, сформированы навыки и осознанные подходы к противодействию интернет-угрозам.</vt:lpstr>
      <vt:lpstr>Неделя профилактики суицидального поведения среди несовершеннолетних «Разноцветная неделя»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профилактических недель: «Высокая ответственность», «Разноцветная неделя»</dc:title>
  <cp:lastModifiedBy>User</cp:lastModifiedBy>
  <cp:revision>30</cp:revision>
  <dcterms:modified xsi:type="dcterms:W3CDTF">2024-09-25T03:33:31Z</dcterms:modified>
</cp:coreProperties>
</file>